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omments/modernComment_131_4B1D816B.xml" ContentType="application/vnd.ms-powerpoint.comment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8" r:id="rId1"/>
  </p:sldMasterIdLst>
  <p:notesMasterIdLst>
    <p:notesMasterId r:id="rId41"/>
  </p:notesMasterIdLst>
  <p:sldIdLst>
    <p:sldId id="256" r:id="rId2"/>
    <p:sldId id="259" r:id="rId3"/>
    <p:sldId id="304" r:id="rId4"/>
    <p:sldId id="305" r:id="rId5"/>
    <p:sldId id="312" r:id="rId6"/>
    <p:sldId id="306" r:id="rId7"/>
    <p:sldId id="313" r:id="rId8"/>
    <p:sldId id="264" r:id="rId9"/>
    <p:sldId id="310" r:id="rId10"/>
    <p:sldId id="317" r:id="rId11"/>
    <p:sldId id="318" r:id="rId12"/>
    <p:sldId id="322" r:id="rId13"/>
    <p:sldId id="323" r:id="rId14"/>
    <p:sldId id="324" r:id="rId15"/>
    <p:sldId id="325" r:id="rId16"/>
    <p:sldId id="326" r:id="rId17"/>
    <p:sldId id="328" r:id="rId18"/>
    <p:sldId id="329" r:id="rId19"/>
    <p:sldId id="330" r:id="rId20"/>
    <p:sldId id="331" r:id="rId21"/>
    <p:sldId id="319" r:id="rId22"/>
    <p:sldId id="332" r:id="rId23"/>
    <p:sldId id="333" r:id="rId24"/>
    <p:sldId id="334" r:id="rId25"/>
    <p:sldId id="314" r:id="rId26"/>
    <p:sldId id="335" r:id="rId27"/>
    <p:sldId id="315" r:id="rId28"/>
    <p:sldId id="336" r:id="rId29"/>
    <p:sldId id="316" r:id="rId30"/>
    <p:sldId id="297" r:id="rId31"/>
    <p:sldId id="337" r:id="rId32"/>
    <p:sldId id="299" r:id="rId33"/>
    <p:sldId id="298" r:id="rId34"/>
    <p:sldId id="301" r:id="rId35"/>
    <p:sldId id="302" r:id="rId36"/>
    <p:sldId id="262" r:id="rId37"/>
    <p:sldId id="311" r:id="rId38"/>
    <p:sldId id="269" r:id="rId39"/>
    <p:sldId id="307" r:id="rId40"/>
  </p:sldIdLst>
  <p:sldSz cx="9144000" cy="5143500" type="screen16x9"/>
  <p:notesSz cx="6858000" cy="9144000"/>
  <p:embeddedFontLst>
    <p:embeddedFont>
      <p:font typeface="Manrope" panose="020B0604020202020204" charset="0"/>
      <p:regular r:id="rId42"/>
      <p:bold r:id="rId43"/>
    </p:embeddedFont>
    <p:embeddedFont>
      <p:font typeface="Nunito Light" pitchFamily="2" charset="0"/>
      <p:regular r:id="rId44"/>
      <p:italic r:id="rId45"/>
    </p:embeddedFont>
    <p:embeddedFont>
      <p:font typeface="Raleway" pitchFamily="2" charset="0"/>
      <p:regular r:id="rId46"/>
      <p:bold r:id="rId47"/>
      <p:italic r:id="rId48"/>
      <p:boldItalic r:id="rId49"/>
    </p:embeddedFont>
    <p:embeddedFont>
      <p:font typeface="Roboto" panose="02000000000000000000" pitchFamily="2" charset="0"/>
      <p:regular r:id="rId50"/>
      <p:bold r:id="rId51"/>
      <p:italic r:id="rId52"/>
      <p:boldItalic r:id="rId53"/>
    </p:embeddedFont>
    <p:embeddedFont>
      <p:font typeface="Roboto Light" panose="02000000000000000000" pitchFamily="2" charset="0"/>
      <p:regular r:id="rId54"/>
      <p:italic r:id="rId5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8E1E0449-0BD2-4B77-A6B3-25FE6FDF8A61}">
          <p14:sldIdLst>
            <p14:sldId id="256"/>
            <p14:sldId id="259"/>
            <p14:sldId id="304"/>
            <p14:sldId id="305"/>
            <p14:sldId id="312"/>
            <p14:sldId id="306"/>
            <p14:sldId id="313"/>
            <p14:sldId id="264"/>
            <p14:sldId id="310"/>
            <p14:sldId id="317"/>
            <p14:sldId id="318"/>
            <p14:sldId id="322"/>
            <p14:sldId id="323"/>
            <p14:sldId id="324"/>
            <p14:sldId id="325"/>
            <p14:sldId id="326"/>
            <p14:sldId id="328"/>
            <p14:sldId id="329"/>
            <p14:sldId id="330"/>
            <p14:sldId id="331"/>
            <p14:sldId id="319"/>
            <p14:sldId id="332"/>
            <p14:sldId id="333"/>
            <p14:sldId id="334"/>
            <p14:sldId id="314"/>
            <p14:sldId id="335"/>
            <p14:sldId id="315"/>
            <p14:sldId id="336"/>
            <p14:sldId id="316"/>
            <p14:sldId id="297"/>
            <p14:sldId id="337"/>
            <p14:sldId id="299"/>
          </p14:sldIdLst>
        </p14:section>
        <p14:section name="Reserve" id="{FED3691D-B14C-4500-B2C8-F49CDD34F53E}">
          <p14:sldIdLst>
            <p14:sldId id="298"/>
            <p14:sldId id="301"/>
            <p14:sldId id="302"/>
            <p14:sldId id="262"/>
            <p14:sldId id="311"/>
            <p14:sldId id="269"/>
          </p14:sldIdLst>
        </p14:section>
        <p14:section name="Maybe" id="{EE71865A-F90E-462B-B1E8-96E40C8DE64D}">
          <p14:sldIdLst>
            <p14:sldId id="307"/>
          </p14:sldIdLst>
        </p14:section>
      </p14:sectionLst>
    </p:ex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3788212-5EC4-2AB8-3F83-0C421B337EAB}" name="justin chin cheong" initials="jc" userId="ecae3985dc9d7e00"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95EC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018E88B-AB27-42D5-A343-D93A122B9140}">
  <a:tblStyle styleId="{6018E88B-AB27-42D5-A343-D93A122B914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CC934EF6-CD1F-4C2B-89AD-40856408C935}"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88129" autoAdjust="0"/>
  </p:normalViewPr>
  <p:slideViewPr>
    <p:cSldViewPr snapToGrid="0">
      <p:cViewPr>
        <p:scale>
          <a:sx n="100" d="100"/>
          <a:sy n="100" d="100"/>
        </p:scale>
        <p:origin x="974" y="-346"/>
      </p:cViewPr>
      <p:guideLst>
        <p:guide orient="horz" pos="1620"/>
        <p:guide pos="2880"/>
      </p:guideLst>
    </p:cSldViewPr>
  </p:slideViewPr>
  <p:notesTextViewPr>
    <p:cViewPr>
      <p:scale>
        <a:sx n="1" d="1"/>
        <a:sy n="1" d="1"/>
      </p:scale>
      <p:origin x="0" y="0"/>
    </p:cViewPr>
  </p:notesTextViewPr>
  <p:sorterViewPr>
    <p:cViewPr>
      <p:scale>
        <a:sx n="200" d="100"/>
        <a:sy n="200" d="100"/>
      </p:scale>
      <p:origin x="0" y="-6144"/>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1.fntdata"/><Relationship Id="rId47" Type="http://schemas.openxmlformats.org/officeDocument/2006/relationships/font" Target="fonts/font6.fntdata"/><Relationship Id="rId50" Type="http://schemas.openxmlformats.org/officeDocument/2006/relationships/font" Target="fonts/font9.fntdata"/><Relationship Id="rId55" Type="http://schemas.openxmlformats.org/officeDocument/2006/relationships/font" Target="fonts/font14.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4.fntdata"/><Relationship Id="rId53" Type="http://schemas.openxmlformats.org/officeDocument/2006/relationships/font" Target="fonts/font12.fntdata"/><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2.fntdata"/><Relationship Id="rId48" Type="http://schemas.openxmlformats.org/officeDocument/2006/relationships/font" Target="fonts/font7.fntdata"/><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font" Target="fonts/font10.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5.fntdata"/><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notesMaster" Target="notesMasters/notesMaster1.xml"/><Relationship Id="rId54" Type="http://schemas.openxmlformats.org/officeDocument/2006/relationships/font" Target="fonts/font13.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8.fntdata"/><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3.fntdata"/><Relationship Id="rId52" Type="http://schemas.openxmlformats.org/officeDocument/2006/relationships/font" Target="fonts/font11.fntdata"/><Relationship Id="rId60" Type="http://schemas.microsoft.com/office/2018/10/relationships/authors" Target="authors.xml"/></Relationships>
</file>

<file path=ppt/comments/modernComment_131_4B1D816B.xml><?xml version="1.0" encoding="utf-8"?>
<p188:cmLst xmlns:a="http://schemas.openxmlformats.org/drawingml/2006/main" xmlns:r="http://schemas.openxmlformats.org/officeDocument/2006/relationships" xmlns:p188="http://schemas.microsoft.com/office/powerpoint/2018/8/main">
  <p188:cm id="{B6FB1D58-85BE-426D-B6CE-EC167E37518B}" authorId="{B3788212-5EC4-2AB8-3F83-0C421B337EAB}" created="2026-01-08T00:29:17.520">
    <ac:deMkLst xmlns:ac="http://schemas.microsoft.com/office/drawing/2013/main/command">
      <pc:docMk xmlns:pc="http://schemas.microsoft.com/office/powerpoint/2013/main/command"/>
      <pc:sldMk xmlns:pc="http://schemas.microsoft.com/office/powerpoint/2013/main/command" cId="1260224875" sldId="305"/>
      <ac:spMk id="4" creationId="{66D8BCE1-FEC5-32C9-9D74-55D91809F00C}"/>
    </ac:deMkLst>
    <p188:txBody>
      <a:bodyPr/>
      <a:lstStyle/>
      <a:p>
        <a:r>
          <a:rPr lang="en-US"/>
          <a:t>Take a picture of the outside of the mailbox, very inconspicuois</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txBody>
          <a:bodyPr/>
          <a:lstStyle/>
          <a:p>
            <a:endParaRPr lang="en-US" dirty="0"/>
          </a:p>
        </p:txBody>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24fdd1721c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dirty="0"/>
          </a:p>
        </p:txBody>
      </p:sp>
      <p:sp>
        <p:nvSpPr>
          <p:cNvPr id="221" name="Google Shape;221;g24fdd1721c6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a:extLst>
            <a:ext uri="{FF2B5EF4-FFF2-40B4-BE49-F238E27FC236}">
              <a16:creationId xmlns:a16="http://schemas.microsoft.com/office/drawing/2014/main" id="{3066E605-9CE8-EFAD-72D3-5C885FBA0E27}"/>
            </a:ext>
          </a:extLst>
        </p:cNvPr>
        <p:cNvGrpSpPr/>
        <p:nvPr/>
      </p:nvGrpSpPr>
      <p:grpSpPr>
        <a:xfrm>
          <a:off x="0" y="0"/>
          <a:ext cx="0" cy="0"/>
          <a:chOff x="0" y="0"/>
          <a:chExt cx="0" cy="0"/>
        </a:xfrm>
      </p:grpSpPr>
      <p:sp>
        <p:nvSpPr>
          <p:cNvPr id="287" name="Google Shape;287;g184d99d1a72_0_15:notes">
            <a:extLst>
              <a:ext uri="{FF2B5EF4-FFF2-40B4-BE49-F238E27FC236}">
                <a16:creationId xmlns:a16="http://schemas.microsoft.com/office/drawing/2014/main" id="{E96172E2-123F-813E-9FB1-1A19D7CF242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dirty="0"/>
          </a:p>
        </p:txBody>
      </p:sp>
      <p:sp>
        <p:nvSpPr>
          <p:cNvPr id="288" name="Google Shape;288;g184d99d1a72_0_15:notes">
            <a:extLst>
              <a:ext uri="{FF2B5EF4-FFF2-40B4-BE49-F238E27FC236}">
                <a16:creationId xmlns:a16="http://schemas.microsoft.com/office/drawing/2014/main" id="{7685FA52-7261-C383-3FD2-70153395FC1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We started with sensor interfacing. </a:t>
            </a:r>
          </a:p>
          <a:p>
            <a:pPr marL="0" lvl="0" indent="0" algn="l" rtl="0">
              <a:spcBef>
                <a:spcPts val="0"/>
              </a:spcBef>
              <a:spcAft>
                <a:spcPts val="0"/>
              </a:spcAft>
              <a:buNone/>
            </a:pPr>
            <a:r>
              <a:rPr lang="en-US" dirty="0"/>
              <a:t>Given that the LDR and tilt sensors were both digital sensors, the actual connections were rather straight forward</a:t>
            </a:r>
          </a:p>
          <a:p>
            <a:pPr marL="0" lvl="0" indent="0" algn="l" rtl="0">
              <a:spcBef>
                <a:spcPts val="0"/>
              </a:spcBef>
              <a:spcAft>
                <a:spcPts val="0"/>
              </a:spcAft>
              <a:buNone/>
            </a:pPr>
            <a:r>
              <a:rPr lang="en-US" dirty="0"/>
              <a:t>The only complications were with the HX711 which needed calibration – we essentially just weighed and object with a scale and then placed the same object onto the load cell. The reading we got then allowed us to find the scaling factor by simply dividing the reading by the weight. We did this a few times and averaged the values to get the scaling factor we used in the code.</a:t>
            </a:r>
            <a:endParaRPr dirty="0"/>
          </a:p>
        </p:txBody>
      </p:sp>
    </p:spTree>
    <p:extLst>
      <p:ext uri="{BB962C8B-B14F-4D97-AF65-F5344CB8AC3E}">
        <p14:creationId xmlns:p14="http://schemas.microsoft.com/office/powerpoint/2010/main" val="8197342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a:extLst>
            <a:ext uri="{FF2B5EF4-FFF2-40B4-BE49-F238E27FC236}">
              <a16:creationId xmlns:a16="http://schemas.microsoft.com/office/drawing/2014/main" id="{1A2712F1-83A3-2A45-0184-EE585B178173}"/>
            </a:ext>
          </a:extLst>
        </p:cNvPr>
        <p:cNvGrpSpPr/>
        <p:nvPr/>
      </p:nvGrpSpPr>
      <p:grpSpPr>
        <a:xfrm>
          <a:off x="0" y="0"/>
          <a:ext cx="0" cy="0"/>
          <a:chOff x="0" y="0"/>
          <a:chExt cx="0" cy="0"/>
        </a:xfrm>
      </p:grpSpPr>
      <p:sp>
        <p:nvSpPr>
          <p:cNvPr id="287" name="Google Shape;287;g184d99d1a72_0_15:notes">
            <a:extLst>
              <a:ext uri="{FF2B5EF4-FFF2-40B4-BE49-F238E27FC236}">
                <a16:creationId xmlns:a16="http://schemas.microsoft.com/office/drawing/2014/main" id="{A1FB17DA-7529-4E10-5C74-92D5192AFBC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dirty="0"/>
          </a:p>
        </p:txBody>
      </p:sp>
      <p:sp>
        <p:nvSpPr>
          <p:cNvPr id="288" name="Google Shape;288;g184d99d1a72_0_15:notes">
            <a:extLst>
              <a:ext uri="{FF2B5EF4-FFF2-40B4-BE49-F238E27FC236}">
                <a16:creationId xmlns:a16="http://schemas.microsoft.com/office/drawing/2014/main" id="{4F0B5A91-FB4E-235A-29C5-9DDEB16453E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We started with sensor interfacing. </a:t>
            </a:r>
          </a:p>
          <a:p>
            <a:pPr marL="0" lvl="0" indent="0" algn="l" rtl="0">
              <a:spcBef>
                <a:spcPts val="0"/>
              </a:spcBef>
              <a:spcAft>
                <a:spcPts val="0"/>
              </a:spcAft>
              <a:buNone/>
            </a:pPr>
            <a:r>
              <a:rPr lang="en-US" dirty="0"/>
              <a:t>Given that the LDR and tilt sensors were both digital sensors, the actual connections were rather straight forward</a:t>
            </a:r>
          </a:p>
          <a:p>
            <a:pPr marL="0" lvl="0" indent="0" algn="l" rtl="0">
              <a:spcBef>
                <a:spcPts val="0"/>
              </a:spcBef>
              <a:spcAft>
                <a:spcPts val="0"/>
              </a:spcAft>
              <a:buNone/>
            </a:pPr>
            <a:r>
              <a:rPr lang="en-US" dirty="0"/>
              <a:t>The only complications were with the HX711 which needed calibration – we essentially just weighed and object with a scale and then placed the same object onto the load cell. The reading we got then allowed us to find the scaling factor by simply dividing the reading by the weight. We did this a few times and averaged the values to get the scaling factor we used in the code.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We improved the housing </a:t>
            </a:r>
            <a:r>
              <a:rPr lang="en-US" dirty="0" err="1"/>
              <a:t>ny</a:t>
            </a:r>
            <a:r>
              <a:rPr lang="en-US" dirty="0"/>
              <a:t> making the top platform bigger and securing the HX711 to the base as we had an incident where the wires came loose</a:t>
            </a:r>
            <a:endParaRPr dirty="0"/>
          </a:p>
        </p:txBody>
      </p:sp>
    </p:spTree>
    <p:extLst>
      <p:ext uri="{BB962C8B-B14F-4D97-AF65-F5344CB8AC3E}">
        <p14:creationId xmlns:p14="http://schemas.microsoft.com/office/powerpoint/2010/main" val="5145475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a:extLst>
            <a:ext uri="{FF2B5EF4-FFF2-40B4-BE49-F238E27FC236}">
              <a16:creationId xmlns:a16="http://schemas.microsoft.com/office/drawing/2014/main" id="{5BEF01EC-B1C7-1B7B-6863-11AF616FA66A}"/>
            </a:ext>
          </a:extLst>
        </p:cNvPr>
        <p:cNvGrpSpPr/>
        <p:nvPr/>
      </p:nvGrpSpPr>
      <p:grpSpPr>
        <a:xfrm>
          <a:off x="0" y="0"/>
          <a:ext cx="0" cy="0"/>
          <a:chOff x="0" y="0"/>
          <a:chExt cx="0" cy="0"/>
        </a:xfrm>
      </p:grpSpPr>
      <p:sp>
        <p:nvSpPr>
          <p:cNvPr id="439" name="Google Shape;439;g190cccfa97d_0_0:notes">
            <a:extLst>
              <a:ext uri="{FF2B5EF4-FFF2-40B4-BE49-F238E27FC236}">
                <a16:creationId xmlns:a16="http://schemas.microsoft.com/office/drawing/2014/main" id="{2DE76273-E419-7D7E-C98D-10D945DECCA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dirty="0"/>
          </a:p>
        </p:txBody>
      </p:sp>
      <p:sp>
        <p:nvSpPr>
          <p:cNvPr id="440" name="Google Shape;440;g190cccfa97d_0_0:notes">
            <a:extLst>
              <a:ext uri="{FF2B5EF4-FFF2-40B4-BE49-F238E27FC236}">
                <a16:creationId xmlns:a16="http://schemas.microsoft.com/office/drawing/2014/main" id="{DA3BBA77-02E7-7516-6B21-BEA67A5CFD5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3052947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a:extLst>
            <a:ext uri="{FF2B5EF4-FFF2-40B4-BE49-F238E27FC236}">
              <a16:creationId xmlns:a16="http://schemas.microsoft.com/office/drawing/2014/main" id="{13D23084-FAC4-EFFC-9F2E-85C69D406767}"/>
            </a:ext>
          </a:extLst>
        </p:cNvPr>
        <p:cNvGrpSpPr/>
        <p:nvPr/>
      </p:nvGrpSpPr>
      <p:grpSpPr>
        <a:xfrm>
          <a:off x="0" y="0"/>
          <a:ext cx="0" cy="0"/>
          <a:chOff x="0" y="0"/>
          <a:chExt cx="0" cy="0"/>
        </a:xfrm>
      </p:grpSpPr>
      <p:sp>
        <p:nvSpPr>
          <p:cNvPr id="439" name="Google Shape;439;g190cccfa97d_0_0:notes">
            <a:extLst>
              <a:ext uri="{FF2B5EF4-FFF2-40B4-BE49-F238E27FC236}">
                <a16:creationId xmlns:a16="http://schemas.microsoft.com/office/drawing/2014/main" id="{4113D101-AB25-C786-5436-9E8722A690E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dirty="0"/>
          </a:p>
        </p:txBody>
      </p:sp>
      <p:sp>
        <p:nvSpPr>
          <p:cNvPr id="440" name="Google Shape;440;g190cccfa97d_0_0:notes">
            <a:extLst>
              <a:ext uri="{FF2B5EF4-FFF2-40B4-BE49-F238E27FC236}">
                <a16:creationId xmlns:a16="http://schemas.microsoft.com/office/drawing/2014/main" id="{AFA4FA17-06A4-A3F1-9631-2906D4B1882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152156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a:extLst>
            <a:ext uri="{FF2B5EF4-FFF2-40B4-BE49-F238E27FC236}">
              <a16:creationId xmlns:a16="http://schemas.microsoft.com/office/drawing/2014/main" id="{341A00FF-87C9-9B16-5ABF-5F7FC330EBA9}"/>
            </a:ext>
          </a:extLst>
        </p:cNvPr>
        <p:cNvGrpSpPr/>
        <p:nvPr/>
      </p:nvGrpSpPr>
      <p:grpSpPr>
        <a:xfrm>
          <a:off x="0" y="0"/>
          <a:ext cx="0" cy="0"/>
          <a:chOff x="0" y="0"/>
          <a:chExt cx="0" cy="0"/>
        </a:xfrm>
      </p:grpSpPr>
      <p:sp>
        <p:nvSpPr>
          <p:cNvPr id="439" name="Google Shape;439;g190cccfa97d_0_0:notes">
            <a:extLst>
              <a:ext uri="{FF2B5EF4-FFF2-40B4-BE49-F238E27FC236}">
                <a16:creationId xmlns:a16="http://schemas.microsoft.com/office/drawing/2014/main" id="{F0828B34-9857-BA44-1CC3-03718E1B117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dirty="0"/>
          </a:p>
        </p:txBody>
      </p:sp>
      <p:sp>
        <p:nvSpPr>
          <p:cNvPr id="440" name="Google Shape;440;g190cccfa97d_0_0:notes">
            <a:extLst>
              <a:ext uri="{FF2B5EF4-FFF2-40B4-BE49-F238E27FC236}">
                <a16:creationId xmlns:a16="http://schemas.microsoft.com/office/drawing/2014/main" id="{BACDAD65-DB75-5302-AA69-4E01D6E8F0E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528385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a:extLst>
            <a:ext uri="{FF2B5EF4-FFF2-40B4-BE49-F238E27FC236}">
              <a16:creationId xmlns:a16="http://schemas.microsoft.com/office/drawing/2014/main" id="{83132A07-E779-8E8E-90E2-0C4BFFBE2ABB}"/>
            </a:ext>
          </a:extLst>
        </p:cNvPr>
        <p:cNvGrpSpPr/>
        <p:nvPr/>
      </p:nvGrpSpPr>
      <p:grpSpPr>
        <a:xfrm>
          <a:off x="0" y="0"/>
          <a:ext cx="0" cy="0"/>
          <a:chOff x="0" y="0"/>
          <a:chExt cx="0" cy="0"/>
        </a:xfrm>
      </p:grpSpPr>
      <p:sp>
        <p:nvSpPr>
          <p:cNvPr id="439" name="Google Shape;439;g190cccfa97d_0_0:notes">
            <a:extLst>
              <a:ext uri="{FF2B5EF4-FFF2-40B4-BE49-F238E27FC236}">
                <a16:creationId xmlns:a16="http://schemas.microsoft.com/office/drawing/2014/main" id="{43B82CFE-EC5A-150E-1B82-43845EDD2E9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dirty="0"/>
          </a:p>
        </p:txBody>
      </p:sp>
      <p:sp>
        <p:nvSpPr>
          <p:cNvPr id="440" name="Google Shape;440;g190cccfa97d_0_0:notes">
            <a:extLst>
              <a:ext uri="{FF2B5EF4-FFF2-40B4-BE49-F238E27FC236}">
                <a16:creationId xmlns:a16="http://schemas.microsoft.com/office/drawing/2014/main" id="{AAE8CBA2-00C0-A084-6168-3CBA58DC2F5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5638719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a:extLst>
            <a:ext uri="{FF2B5EF4-FFF2-40B4-BE49-F238E27FC236}">
              <a16:creationId xmlns:a16="http://schemas.microsoft.com/office/drawing/2014/main" id="{AC04AEDA-0C27-6163-2B55-234623824944}"/>
            </a:ext>
          </a:extLst>
        </p:cNvPr>
        <p:cNvGrpSpPr/>
        <p:nvPr/>
      </p:nvGrpSpPr>
      <p:grpSpPr>
        <a:xfrm>
          <a:off x="0" y="0"/>
          <a:ext cx="0" cy="0"/>
          <a:chOff x="0" y="0"/>
          <a:chExt cx="0" cy="0"/>
        </a:xfrm>
      </p:grpSpPr>
      <p:sp>
        <p:nvSpPr>
          <p:cNvPr id="439" name="Google Shape;439;g190cccfa97d_0_0:notes">
            <a:extLst>
              <a:ext uri="{FF2B5EF4-FFF2-40B4-BE49-F238E27FC236}">
                <a16:creationId xmlns:a16="http://schemas.microsoft.com/office/drawing/2014/main" id="{93231B3D-FE5D-92DC-97D6-C67BC67EE32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dirty="0"/>
          </a:p>
        </p:txBody>
      </p:sp>
      <p:sp>
        <p:nvSpPr>
          <p:cNvPr id="440" name="Google Shape;440;g190cccfa97d_0_0:notes">
            <a:extLst>
              <a:ext uri="{FF2B5EF4-FFF2-40B4-BE49-F238E27FC236}">
                <a16:creationId xmlns:a16="http://schemas.microsoft.com/office/drawing/2014/main" id="{86F5C708-43A8-EE0E-EA28-059823B03B0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381256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184d99d1a7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dirty="0"/>
          </a:p>
        </p:txBody>
      </p:sp>
      <p:sp>
        <p:nvSpPr>
          <p:cNvPr id="288" name="Google Shape;288;g184d99d1a7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a:extLst>
            <a:ext uri="{FF2B5EF4-FFF2-40B4-BE49-F238E27FC236}">
              <a16:creationId xmlns:a16="http://schemas.microsoft.com/office/drawing/2014/main" id="{16C0126A-BF3D-FC72-990D-9294C47D0E3B}"/>
            </a:ext>
          </a:extLst>
        </p:cNvPr>
        <p:cNvGrpSpPr/>
        <p:nvPr/>
      </p:nvGrpSpPr>
      <p:grpSpPr>
        <a:xfrm>
          <a:off x="0" y="0"/>
          <a:ext cx="0" cy="0"/>
          <a:chOff x="0" y="0"/>
          <a:chExt cx="0" cy="0"/>
        </a:xfrm>
      </p:grpSpPr>
      <p:sp>
        <p:nvSpPr>
          <p:cNvPr id="287" name="Google Shape;287;g184d99d1a72_0_15:notes">
            <a:extLst>
              <a:ext uri="{FF2B5EF4-FFF2-40B4-BE49-F238E27FC236}">
                <a16:creationId xmlns:a16="http://schemas.microsoft.com/office/drawing/2014/main" id="{C1A1CE97-D51E-9D91-2030-00AEDABCDA5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dirty="0"/>
          </a:p>
        </p:txBody>
      </p:sp>
      <p:sp>
        <p:nvSpPr>
          <p:cNvPr id="288" name="Google Shape;288;g184d99d1a72_0_15:notes">
            <a:extLst>
              <a:ext uri="{FF2B5EF4-FFF2-40B4-BE49-F238E27FC236}">
                <a16:creationId xmlns:a16="http://schemas.microsoft.com/office/drawing/2014/main" id="{F47DA81A-79FA-18E3-2396-4E023E79F36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8068000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Google Shape;439;g190cccfa97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dirty="0"/>
          </a:p>
        </p:txBody>
      </p:sp>
      <p:sp>
        <p:nvSpPr>
          <p:cNvPr id="440" name="Google Shape;440;g190cccfa97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dirty="0"/>
          </a:p>
        </p:txBody>
      </p:sp>
      <p:sp>
        <p:nvSpPr>
          <p:cNvPr id="261" name="Google Shape;261;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a:extLst>
            <a:ext uri="{FF2B5EF4-FFF2-40B4-BE49-F238E27FC236}">
              <a16:creationId xmlns:a16="http://schemas.microsoft.com/office/drawing/2014/main" id="{2A9F3659-A104-6621-76F8-84E76E84E27A}"/>
            </a:ext>
          </a:extLst>
        </p:cNvPr>
        <p:cNvGrpSpPr/>
        <p:nvPr/>
      </p:nvGrpSpPr>
      <p:grpSpPr>
        <a:xfrm>
          <a:off x="0" y="0"/>
          <a:ext cx="0" cy="0"/>
          <a:chOff x="0" y="0"/>
          <a:chExt cx="0" cy="0"/>
        </a:xfrm>
      </p:grpSpPr>
      <p:sp>
        <p:nvSpPr>
          <p:cNvPr id="345" name="Google Shape;345;g184d99d1a72_0_2:notes">
            <a:extLst>
              <a:ext uri="{FF2B5EF4-FFF2-40B4-BE49-F238E27FC236}">
                <a16:creationId xmlns:a16="http://schemas.microsoft.com/office/drawing/2014/main" id="{3A5570B2-856F-EE59-C627-DB9816A31F3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dirty="0"/>
          </a:p>
        </p:txBody>
      </p:sp>
      <p:sp>
        <p:nvSpPr>
          <p:cNvPr id="346" name="Google Shape;346;g184d99d1a72_0_2:notes">
            <a:extLst>
              <a:ext uri="{FF2B5EF4-FFF2-40B4-BE49-F238E27FC236}">
                <a16:creationId xmlns:a16="http://schemas.microsoft.com/office/drawing/2014/main" id="{D0EAE18C-5C67-B718-AA78-C533F3E9B9D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000000"/>
                </a:solidFill>
                <a:effectLst/>
                <a:latin typeface="Arial"/>
                <a:ea typeface="Arial"/>
                <a:cs typeface="Arial"/>
                <a:sym typeface="Arial"/>
              </a:rPr>
              <a:t>Use a weight sensor to detect if a post comes in</a:t>
            </a:r>
            <a:endParaRPr lang="en-US" dirty="0">
              <a:effectLst/>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287911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a:extLst>
            <a:ext uri="{FF2B5EF4-FFF2-40B4-BE49-F238E27FC236}">
              <a16:creationId xmlns:a16="http://schemas.microsoft.com/office/drawing/2014/main" id="{93CEED58-D8C5-C6BF-F3E7-CFBDB99D2415}"/>
            </a:ext>
          </a:extLst>
        </p:cNvPr>
        <p:cNvGrpSpPr/>
        <p:nvPr/>
      </p:nvGrpSpPr>
      <p:grpSpPr>
        <a:xfrm>
          <a:off x="0" y="0"/>
          <a:ext cx="0" cy="0"/>
          <a:chOff x="0" y="0"/>
          <a:chExt cx="0" cy="0"/>
        </a:xfrm>
      </p:grpSpPr>
      <p:sp>
        <p:nvSpPr>
          <p:cNvPr id="260" name="Google Shape;260;g54dda1946d_6_322:notes">
            <a:extLst>
              <a:ext uri="{FF2B5EF4-FFF2-40B4-BE49-F238E27FC236}">
                <a16:creationId xmlns:a16="http://schemas.microsoft.com/office/drawing/2014/main" id="{4A3B8CEA-564C-F688-3748-C73D42EF875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dirty="0"/>
          </a:p>
        </p:txBody>
      </p:sp>
      <p:sp>
        <p:nvSpPr>
          <p:cNvPr id="261" name="Google Shape;261;g54dda1946d_6_322:notes">
            <a:extLst>
              <a:ext uri="{FF2B5EF4-FFF2-40B4-BE49-F238E27FC236}">
                <a16:creationId xmlns:a16="http://schemas.microsoft.com/office/drawing/2014/main" id="{95E0BE38-8321-D22A-28F7-B0F9E8F5325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712065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184d99d1a72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dirty="0"/>
          </a:p>
        </p:txBody>
      </p:sp>
      <p:sp>
        <p:nvSpPr>
          <p:cNvPr id="346" name="Google Shape;346;g184d99d1a72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000000"/>
                </a:solidFill>
                <a:effectLst/>
                <a:latin typeface="Arial"/>
                <a:ea typeface="Arial"/>
                <a:cs typeface="Arial"/>
                <a:sym typeface="Arial"/>
              </a:rPr>
              <a:t>Use a weight sensor to detect if a post comes in</a:t>
            </a:r>
            <a:endParaRPr lang="en-US" dirty="0">
              <a:effectLst/>
            </a:endParaRPr>
          </a:p>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a:extLst>
            <a:ext uri="{FF2B5EF4-FFF2-40B4-BE49-F238E27FC236}">
              <a16:creationId xmlns:a16="http://schemas.microsoft.com/office/drawing/2014/main" id="{08FD3561-90C9-5031-845D-27F1D1389EB3}"/>
            </a:ext>
          </a:extLst>
        </p:cNvPr>
        <p:cNvGrpSpPr/>
        <p:nvPr/>
      </p:nvGrpSpPr>
      <p:grpSpPr>
        <a:xfrm>
          <a:off x="0" y="0"/>
          <a:ext cx="0" cy="0"/>
          <a:chOff x="0" y="0"/>
          <a:chExt cx="0" cy="0"/>
        </a:xfrm>
      </p:grpSpPr>
      <p:sp>
        <p:nvSpPr>
          <p:cNvPr id="345" name="Google Shape;345;g184d99d1a72_0_2:notes">
            <a:extLst>
              <a:ext uri="{FF2B5EF4-FFF2-40B4-BE49-F238E27FC236}">
                <a16:creationId xmlns:a16="http://schemas.microsoft.com/office/drawing/2014/main" id="{E11B7EA6-8BF3-CFF0-D3EA-125F14EF2F8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dirty="0"/>
          </a:p>
        </p:txBody>
      </p:sp>
      <p:sp>
        <p:nvSpPr>
          <p:cNvPr id="346" name="Google Shape;346;g184d99d1a72_0_2:notes">
            <a:extLst>
              <a:ext uri="{FF2B5EF4-FFF2-40B4-BE49-F238E27FC236}">
                <a16:creationId xmlns:a16="http://schemas.microsoft.com/office/drawing/2014/main" id="{2414479A-9BBB-30E3-8614-2E0986EEB52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000000"/>
                </a:solidFill>
                <a:effectLst/>
                <a:latin typeface="Arial"/>
                <a:ea typeface="Arial"/>
                <a:cs typeface="Arial"/>
                <a:sym typeface="Arial"/>
              </a:rPr>
              <a:t>Use a weight sensor to detect if a post comes in</a:t>
            </a:r>
            <a:endParaRPr lang="en-US" dirty="0">
              <a:effectLst/>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32069687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a:extLst>
            <a:ext uri="{FF2B5EF4-FFF2-40B4-BE49-F238E27FC236}">
              <a16:creationId xmlns:a16="http://schemas.microsoft.com/office/drawing/2014/main" id="{F5DFF9FB-9306-AA2A-0A75-12781945F34E}"/>
            </a:ext>
          </a:extLst>
        </p:cNvPr>
        <p:cNvGrpSpPr/>
        <p:nvPr/>
      </p:nvGrpSpPr>
      <p:grpSpPr>
        <a:xfrm>
          <a:off x="0" y="0"/>
          <a:ext cx="0" cy="0"/>
          <a:chOff x="0" y="0"/>
          <a:chExt cx="0" cy="0"/>
        </a:xfrm>
      </p:grpSpPr>
      <p:sp>
        <p:nvSpPr>
          <p:cNvPr id="287" name="Google Shape;287;g184d99d1a72_0_15:notes">
            <a:extLst>
              <a:ext uri="{FF2B5EF4-FFF2-40B4-BE49-F238E27FC236}">
                <a16:creationId xmlns:a16="http://schemas.microsoft.com/office/drawing/2014/main" id="{FC1C1992-2311-1724-4D0B-BA4EA7B3026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dirty="0"/>
          </a:p>
        </p:txBody>
      </p:sp>
      <p:sp>
        <p:nvSpPr>
          <p:cNvPr id="288" name="Google Shape;288;g184d99d1a72_0_15:notes">
            <a:extLst>
              <a:ext uri="{FF2B5EF4-FFF2-40B4-BE49-F238E27FC236}">
                <a16:creationId xmlns:a16="http://schemas.microsoft.com/office/drawing/2014/main" id="{3D792A6A-016A-CBD0-C922-7292A70C574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9952314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a:extLst>
            <a:ext uri="{FF2B5EF4-FFF2-40B4-BE49-F238E27FC236}">
              <a16:creationId xmlns:a16="http://schemas.microsoft.com/office/drawing/2014/main" id="{F4E2F8E6-BB69-C44B-7128-A927E9AA0263}"/>
            </a:ext>
          </a:extLst>
        </p:cNvPr>
        <p:cNvGrpSpPr/>
        <p:nvPr/>
      </p:nvGrpSpPr>
      <p:grpSpPr>
        <a:xfrm>
          <a:off x="0" y="0"/>
          <a:ext cx="0" cy="0"/>
          <a:chOff x="0" y="0"/>
          <a:chExt cx="0" cy="0"/>
        </a:xfrm>
      </p:grpSpPr>
      <p:sp>
        <p:nvSpPr>
          <p:cNvPr id="287" name="Google Shape;287;g184d99d1a72_0_15:notes">
            <a:extLst>
              <a:ext uri="{FF2B5EF4-FFF2-40B4-BE49-F238E27FC236}">
                <a16:creationId xmlns:a16="http://schemas.microsoft.com/office/drawing/2014/main" id="{099A6F7B-38EA-EED4-B027-77DC7462162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dirty="0"/>
          </a:p>
        </p:txBody>
      </p:sp>
      <p:sp>
        <p:nvSpPr>
          <p:cNvPr id="288" name="Google Shape;288;g184d99d1a72_0_15:notes">
            <a:extLst>
              <a:ext uri="{FF2B5EF4-FFF2-40B4-BE49-F238E27FC236}">
                <a16:creationId xmlns:a16="http://schemas.microsoft.com/office/drawing/2014/main" id="{5001E8C4-76B1-C4FD-705A-973DD4ADABB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We started with sensor interfacing. </a:t>
            </a:r>
          </a:p>
          <a:p>
            <a:pPr marL="0" lvl="0" indent="0" algn="l" rtl="0">
              <a:spcBef>
                <a:spcPts val="0"/>
              </a:spcBef>
              <a:spcAft>
                <a:spcPts val="0"/>
              </a:spcAft>
              <a:buNone/>
            </a:pPr>
            <a:r>
              <a:rPr lang="en-US" dirty="0"/>
              <a:t>Given that the LDR and tilt sensors were both digital sensors, the actual connections were rather straight forward</a:t>
            </a:r>
          </a:p>
          <a:p>
            <a:pPr marL="0" lvl="0" indent="0" algn="l" rtl="0">
              <a:spcBef>
                <a:spcPts val="0"/>
              </a:spcBef>
              <a:spcAft>
                <a:spcPts val="0"/>
              </a:spcAft>
              <a:buNone/>
            </a:pPr>
            <a:r>
              <a:rPr lang="en-US" dirty="0"/>
              <a:t>The only complications were with the HX711 which needed calibration</a:t>
            </a:r>
            <a:endParaRPr dirty="0"/>
          </a:p>
        </p:txBody>
      </p:sp>
    </p:spTree>
    <p:extLst>
      <p:ext uri="{BB962C8B-B14F-4D97-AF65-F5344CB8AC3E}">
        <p14:creationId xmlns:p14="http://schemas.microsoft.com/office/powerpoint/2010/main" val="16728540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a:extLst>
            <a:ext uri="{FF2B5EF4-FFF2-40B4-BE49-F238E27FC236}">
              <a16:creationId xmlns:a16="http://schemas.microsoft.com/office/drawing/2014/main" id="{3E5BBCD9-7874-1D0C-B1CA-84C5E4C4C4D3}"/>
            </a:ext>
          </a:extLst>
        </p:cNvPr>
        <p:cNvGrpSpPr/>
        <p:nvPr/>
      </p:nvGrpSpPr>
      <p:grpSpPr>
        <a:xfrm>
          <a:off x="0" y="0"/>
          <a:ext cx="0" cy="0"/>
          <a:chOff x="0" y="0"/>
          <a:chExt cx="0" cy="0"/>
        </a:xfrm>
      </p:grpSpPr>
      <p:sp>
        <p:nvSpPr>
          <p:cNvPr id="287" name="Google Shape;287;g184d99d1a72_0_15:notes">
            <a:extLst>
              <a:ext uri="{FF2B5EF4-FFF2-40B4-BE49-F238E27FC236}">
                <a16:creationId xmlns:a16="http://schemas.microsoft.com/office/drawing/2014/main" id="{7E183659-2B6C-A88D-2CFD-D5535D4BA5B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dirty="0"/>
          </a:p>
        </p:txBody>
      </p:sp>
      <p:sp>
        <p:nvSpPr>
          <p:cNvPr id="288" name="Google Shape;288;g184d99d1a72_0_15:notes">
            <a:extLst>
              <a:ext uri="{FF2B5EF4-FFF2-40B4-BE49-F238E27FC236}">
                <a16:creationId xmlns:a16="http://schemas.microsoft.com/office/drawing/2014/main" id="{5B9B40A3-A87B-9C23-5BA8-F6731A5EC4A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We started with sensor interfacing. </a:t>
            </a:r>
          </a:p>
          <a:p>
            <a:pPr marL="0" lvl="0" indent="0" algn="l" rtl="0">
              <a:spcBef>
                <a:spcPts val="0"/>
              </a:spcBef>
              <a:spcAft>
                <a:spcPts val="0"/>
              </a:spcAft>
              <a:buNone/>
            </a:pPr>
            <a:r>
              <a:rPr lang="en-US" dirty="0"/>
              <a:t>Given that the LDR and tilt sensors were both digital sensors, the actual connections were rather straight forward</a:t>
            </a:r>
          </a:p>
          <a:p>
            <a:pPr marL="0" lvl="0" indent="0" algn="l" rtl="0">
              <a:spcBef>
                <a:spcPts val="0"/>
              </a:spcBef>
              <a:spcAft>
                <a:spcPts val="0"/>
              </a:spcAft>
              <a:buNone/>
            </a:pPr>
            <a:r>
              <a:rPr lang="en-US" dirty="0"/>
              <a:t>The only complications were with the HX711 which needed calibration</a:t>
            </a:r>
            <a:endParaRPr dirty="0"/>
          </a:p>
        </p:txBody>
      </p:sp>
    </p:spTree>
    <p:extLst>
      <p:ext uri="{BB962C8B-B14F-4D97-AF65-F5344CB8AC3E}">
        <p14:creationId xmlns:p14="http://schemas.microsoft.com/office/powerpoint/2010/main" val="24542588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a:extLst>
            <a:ext uri="{FF2B5EF4-FFF2-40B4-BE49-F238E27FC236}">
              <a16:creationId xmlns:a16="http://schemas.microsoft.com/office/drawing/2014/main" id="{CCF2691C-AAD5-4629-DBF3-EB9F3D816DA1}"/>
            </a:ext>
          </a:extLst>
        </p:cNvPr>
        <p:cNvGrpSpPr/>
        <p:nvPr/>
      </p:nvGrpSpPr>
      <p:grpSpPr>
        <a:xfrm>
          <a:off x="0" y="0"/>
          <a:ext cx="0" cy="0"/>
          <a:chOff x="0" y="0"/>
          <a:chExt cx="0" cy="0"/>
        </a:xfrm>
      </p:grpSpPr>
      <p:sp>
        <p:nvSpPr>
          <p:cNvPr id="287" name="Google Shape;287;g184d99d1a72_0_15:notes">
            <a:extLst>
              <a:ext uri="{FF2B5EF4-FFF2-40B4-BE49-F238E27FC236}">
                <a16:creationId xmlns:a16="http://schemas.microsoft.com/office/drawing/2014/main" id="{AC7839FF-1DF6-4833-1746-D3DBB8A29E2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dirty="0"/>
          </a:p>
        </p:txBody>
      </p:sp>
      <p:sp>
        <p:nvSpPr>
          <p:cNvPr id="288" name="Google Shape;288;g184d99d1a72_0_15:notes">
            <a:extLst>
              <a:ext uri="{FF2B5EF4-FFF2-40B4-BE49-F238E27FC236}">
                <a16:creationId xmlns:a16="http://schemas.microsoft.com/office/drawing/2014/main" id="{2D6E4DF9-D8D7-2CB4-FFCB-33FFCD9BDA4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We started with sensor interfacing. </a:t>
            </a:r>
          </a:p>
          <a:p>
            <a:pPr marL="0" lvl="0" indent="0" algn="l" rtl="0">
              <a:spcBef>
                <a:spcPts val="0"/>
              </a:spcBef>
              <a:spcAft>
                <a:spcPts val="0"/>
              </a:spcAft>
              <a:buNone/>
            </a:pPr>
            <a:r>
              <a:rPr lang="en-US" dirty="0"/>
              <a:t>Given that the LDR and tilt sensors were both digital sensors, the actual connections were rather straight forward</a:t>
            </a:r>
          </a:p>
          <a:p>
            <a:pPr marL="0" lvl="0" indent="0" algn="l" rtl="0">
              <a:spcBef>
                <a:spcPts val="0"/>
              </a:spcBef>
              <a:spcAft>
                <a:spcPts val="0"/>
              </a:spcAft>
              <a:buNone/>
            </a:pPr>
            <a:r>
              <a:rPr lang="en-US" dirty="0"/>
              <a:t>The only complications were with the HX711 which needed calibration – we essentially just weighed and object with a scale and then placed the same object onto the load cell. The reading we got then allowed us to find the scaling factor by simply dividing the reading by the weight. We did this a few times and averaged the values to get the scaling factor we used in the code.</a:t>
            </a:r>
            <a:endParaRPr dirty="0"/>
          </a:p>
        </p:txBody>
      </p:sp>
    </p:spTree>
    <p:extLst>
      <p:ext uri="{BB962C8B-B14F-4D97-AF65-F5344CB8AC3E}">
        <p14:creationId xmlns:p14="http://schemas.microsoft.com/office/powerpoint/2010/main" val="1726716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3626150" y="1491750"/>
            <a:ext cx="4804500" cy="2160000"/>
          </a:xfrm>
          <a:prstGeom prst="rect">
            <a:avLst/>
          </a:prstGeom>
        </p:spPr>
        <p:txBody>
          <a:bodyPr spcFirstLastPara="1" wrap="square" lIns="91425" tIns="91425" rIns="91425" bIns="91425" anchor="b" anchorCtr="0">
            <a:noAutofit/>
          </a:bodyPr>
          <a:lstStyle>
            <a:lvl1pPr lvl="0">
              <a:spcBef>
                <a:spcPts val="0"/>
              </a:spcBef>
              <a:spcAft>
                <a:spcPts val="0"/>
              </a:spcAft>
              <a:buClr>
                <a:srgbClr val="191919"/>
              </a:buClr>
              <a:buSzPts val="5200"/>
              <a:buNone/>
              <a:defRPr sz="6500" b="1">
                <a:latin typeface="Manrope"/>
                <a:ea typeface="Manrope"/>
                <a:cs typeface="Manrope"/>
                <a:sym typeface="Manrope"/>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1018025" y="539500"/>
            <a:ext cx="2016000" cy="5778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200"/>
              <a:buNone/>
              <a:defRPr sz="14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grpSp>
        <p:nvGrpSpPr>
          <p:cNvPr id="11" name="Google Shape;11;p2"/>
          <p:cNvGrpSpPr/>
          <p:nvPr/>
        </p:nvGrpSpPr>
        <p:grpSpPr>
          <a:xfrm>
            <a:off x="0" y="-4250"/>
            <a:ext cx="9143999" cy="3696713"/>
            <a:chOff x="0" y="-4250"/>
            <a:chExt cx="9143999" cy="3696713"/>
          </a:xfrm>
        </p:grpSpPr>
        <p:pic>
          <p:nvPicPr>
            <p:cNvPr id="12" name="Google Shape;12;p2"/>
            <p:cNvPicPr preferRelativeResize="0"/>
            <p:nvPr/>
          </p:nvPicPr>
          <p:blipFill rotWithShape="1">
            <a:blip r:embed="rId2">
              <a:alphaModFix/>
            </a:blip>
            <a:srcRect t="67791" b="15120"/>
            <a:stretch/>
          </p:blipFill>
          <p:spPr>
            <a:xfrm>
              <a:off x="5962100" y="-4250"/>
              <a:ext cx="3181899" cy="543750"/>
            </a:xfrm>
            <a:prstGeom prst="rect">
              <a:avLst/>
            </a:prstGeom>
            <a:noFill/>
            <a:ln>
              <a:noFill/>
            </a:ln>
            <a:effectLst>
              <a:outerShdw blurRad="285750" dist="133350" dir="8220000" algn="bl" rotWithShape="0">
                <a:schemeClr val="accent3"/>
              </a:outerShdw>
            </a:effectLst>
          </p:spPr>
        </p:pic>
        <p:pic>
          <p:nvPicPr>
            <p:cNvPr id="13" name="Google Shape;13;p2"/>
            <p:cNvPicPr preferRelativeResize="0"/>
            <p:nvPr/>
          </p:nvPicPr>
          <p:blipFill rotWithShape="1">
            <a:blip r:embed="rId3">
              <a:alphaModFix/>
            </a:blip>
            <a:srcRect l="67243" r="16176"/>
            <a:stretch/>
          </p:blipFill>
          <p:spPr>
            <a:xfrm>
              <a:off x="0" y="1603435"/>
              <a:ext cx="346351" cy="2089028"/>
            </a:xfrm>
            <a:prstGeom prst="rect">
              <a:avLst/>
            </a:prstGeom>
            <a:noFill/>
            <a:ln>
              <a:noFill/>
            </a:ln>
            <a:effectLst>
              <a:outerShdw blurRad="428625" dist="133350" dir="2460000" algn="bl" rotWithShape="0">
                <a:schemeClr val="accent3"/>
              </a:outerShdw>
            </a:effectLst>
          </p:spPr>
        </p:pic>
      </p:grpSp>
      <p:grpSp>
        <p:nvGrpSpPr>
          <p:cNvPr id="14" name="Google Shape;14;p2"/>
          <p:cNvGrpSpPr/>
          <p:nvPr/>
        </p:nvGrpSpPr>
        <p:grpSpPr>
          <a:xfrm>
            <a:off x="713225" y="539500"/>
            <a:ext cx="7739700" cy="4235350"/>
            <a:chOff x="713225" y="539500"/>
            <a:chExt cx="7739700" cy="4235350"/>
          </a:xfrm>
        </p:grpSpPr>
        <p:cxnSp>
          <p:nvCxnSpPr>
            <p:cNvPr id="15" name="Google Shape;15;p2"/>
            <p:cNvCxnSpPr/>
            <p:nvPr/>
          </p:nvCxnSpPr>
          <p:spPr>
            <a:xfrm>
              <a:off x="2445125" y="4774850"/>
              <a:ext cx="6007800" cy="0"/>
            </a:xfrm>
            <a:prstGeom prst="straightConnector1">
              <a:avLst/>
            </a:prstGeom>
            <a:noFill/>
            <a:ln w="9525" cap="flat" cmpd="sng">
              <a:solidFill>
                <a:schemeClr val="dk1"/>
              </a:solidFill>
              <a:prstDash val="solid"/>
              <a:round/>
              <a:headEnd type="none" w="med" len="med"/>
              <a:tailEnd type="none" w="med" len="med"/>
            </a:ln>
          </p:spPr>
        </p:cxnSp>
        <p:cxnSp>
          <p:nvCxnSpPr>
            <p:cNvPr id="16" name="Google Shape;16;p2"/>
            <p:cNvCxnSpPr/>
            <p:nvPr/>
          </p:nvCxnSpPr>
          <p:spPr>
            <a:xfrm rot="10800000">
              <a:off x="713225" y="539500"/>
              <a:ext cx="0" cy="577800"/>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208"/>
        <p:cNvGrpSpPr/>
        <p:nvPr/>
      </p:nvGrpSpPr>
      <p:grpSpPr>
        <a:xfrm>
          <a:off x="0" y="0"/>
          <a:ext cx="0" cy="0"/>
          <a:chOff x="0" y="0"/>
          <a:chExt cx="0" cy="0"/>
        </a:xfrm>
      </p:grpSpPr>
      <p:grpSp>
        <p:nvGrpSpPr>
          <p:cNvPr id="209" name="Google Shape;209;p29"/>
          <p:cNvGrpSpPr/>
          <p:nvPr/>
        </p:nvGrpSpPr>
        <p:grpSpPr>
          <a:xfrm>
            <a:off x="0" y="0"/>
            <a:ext cx="9172851" cy="4288087"/>
            <a:chOff x="0" y="0"/>
            <a:chExt cx="9172851" cy="4288087"/>
          </a:xfrm>
        </p:grpSpPr>
        <p:pic>
          <p:nvPicPr>
            <p:cNvPr id="210" name="Google Shape;210;p29"/>
            <p:cNvPicPr preferRelativeResize="0"/>
            <p:nvPr/>
          </p:nvPicPr>
          <p:blipFill rotWithShape="1">
            <a:blip r:embed="rId2">
              <a:alphaModFix/>
            </a:blip>
            <a:srcRect l="67243" r="16176"/>
            <a:stretch/>
          </p:blipFill>
          <p:spPr>
            <a:xfrm>
              <a:off x="0" y="1624113"/>
              <a:ext cx="281551" cy="2663974"/>
            </a:xfrm>
            <a:prstGeom prst="rect">
              <a:avLst/>
            </a:prstGeom>
            <a:noFill/>
            <a:ln>
              <a:noFill/>
            </a:ln>
            <a:effectLst>
              <a:outerShdw blurRad="428625" dist="133350" dir="2460000" algn="bl" rotWithShape="0">
                <a:schemeClr val="accent3"/>
              </a:outerShdw>
            </a:effectLst>
          </p:spPr>
        </p:pic>
        <p:pic>
          <p:nvPicPr>
            <p:cNvPr id="211" name="Google Shape;211;p29"/>
            <p:cNvPicPr preferRelativeResize="0"/>
            <p:nvPr/>
          </p:nvPicPr>
          <p:blipFill rotWithShape="1">
            <a:blip r:embed="rId3">
              <a:alphaModFix/>
            </a:blip>
            <a:srcRect t="67791" b="15120"/>
            <a:stretch/>
          </p:blipFill>
          <p:spPr>
            <a:xfrm>
              <a:off x="8826500" y="0"/>
              <a:ext cx="346351" cy="1096799"/>
            </a:xfrm>
            <a:prstGeom prst="rect">
              <a:avLst/>
            </a:prstGeom>
            <a:noFill/>
            <a:ln>
              <a:noFill/>
            </a:ln>
            <a:effectLst>
              <a:outerShdw blurRad="285750" dist="133350" dir="8220000" algn="bl" rotWithShape="0">
                <a:schemeClr val="accent3"/>
              </a:outerShdw>
            </a:effectLst>
          </p:spPr>
        </p:pic>
      </p:grpSp>
      <p:cxnSp>
        <p:nvCxnSpPr>
          <p:cNvPr id="212" name="Google Shape;212;p29"/>
          <p:cNvCxnSpPr/>
          <p:nvPr/>
        </p:nvCxnSpPr>
        <p:spPr>
          <a:xfrm>
            <a:off x="712350" y="4774850"/>
            <a:ext cx="77193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only 2">
  <p:cSld name="Title only 2">
    <p:spTree>
      <p:nvGrpSpPr>
        <p:cNvPr id="1" name="Shape 159"/>
        <p:cNvGrpSpPr/>
        <p:nvPr/>
      </p:nvGrpSpPr>
      <p:grpSpPr>
        <a:xfrm>
          <a:off x="0" y="0"/>
          <a:ext cx="0" cy="0"/>
          <a:chOff x="0" y="0"/>
          <a:chExt cx="0" cy="0"/>
        </a:xfrm>
      </p:grpSpPr>
      <p:sp>
        <p:nvSpPr>
          <p:cNvPr id="160" name="Google Shape;160;p2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cxnSp>
        <p:nvCxnSpPr>
          <p:cNvPr id="161" name="Google Shape;161;p20"/>
          <p:cNvCxnSpPr/>
          <p:nvPr/>
        </p:nvCxnSpPr>
        <p:spPr>
          <a:xfrm>
            <a:off x="712350" y="4774850"/>
            <a:ext cx="7719300" cy="0"/>
          </a:xfrm>
          <a:prstGeom prst="straightConnector1">
            <a:avLst/>
          </a:prstGeom>
          <a:noFill/>
          <a:ln w="9525" cap="flat" cmpd="sng">
            <a:solidFill>
              <a:schemeClr val="dk1"/>
            </a:solidFill>
            <a:prstDash val="solid"/>
            <a:round/>
            <a:headEnd type="none" w="med" len="med"/>
            <a:tailEnd type="none" w="med" len="med"/>
          </a:ln>
        </p:spPr>
      </p:cxnSp>
      <p:grpSp>
        <p:nvGrpSpPr>
          <p:cNvPr id="162" name="Google Shape;162;p20"/>
          <p:cNvGrpSpPr/>
          <p:nvPr/>
        </p:nvGrpSpPr>
        <p:grpSpPr>
          <a:xfrm>
            <a:off x="0" y="0"/>
            <a:ext cx="9143999" cy="5143499"/>
            <a:chOff x="0" y="0"/>
            <a:chExt cx="9143999" cy="5143499"/>
          </a:xfrm>
        </p:grpSpPr>
        <p:pic>
          <p:nvPicPr>
            <p:cNvPr id="163" name="Google Shape;163;p20"/>
            <p:cNvPicPr preferRelativeResize="0"/>
            <p:nvPr/>
          </p:nvPicPr>
          <p:blipFill rotWithShape="1">
            <a:blip r:embed="rId2">
              <a:alphaModFix/>
            </a:blip>
            <a:srcRect t="5470" b="71349"/>
            <a:stretch/>
          </p:blipFill>
          <p:spPr>
            <a:xfrm>
              <a:off x="7524725" y="0"/>
              <a:ext cx="1619274" cy="375351"/>
            </a:xfrm>
            <a:prstGeom prst="rect">
              <a:avLst/>
            </a:prstGeom>
            <a:noFill/>
            <a:ln>
              <a:noFill/>
            </a:ln>
            <a:effectLst>
              <a:outerShdw blurRad="285750" dist="133350" dir="8220000" algn="bl" rotWithShape="0">
                <a:schemeClr val="accent3"/>
              </a:outerShdw>
            </a:effectLst>
          </p:spPr>
        </p:pic>
        <p:pic>
          <p:nvPicPr>
            <p:cNvPr id="164" name="Google Shape;164;p20"/>
            <p:cNvPicPr preferRelativeResize="0"/>
            <p:nvPr/>
          </p:nvPicPr>
          <p:blipFill rotWithShape="1">
            <a:blip r:embed="rId2">
              <a:alphaModFix/>
            </a:blip>
            <a:srcRect l="17732" r="68790"/>
            <a:stretch/>
          </p:blipFill>
          <p:spPr>
            <a:xfrm>
              <a:off x="0" y="3054450"/>
              <a:ext cx="281551" cy="2089049"/>
            </a:xfrm>
            <a:prstGeom prst="rect">
              <a:avLst/>
            </a:prstGeom>
            <a:noFill/>
            <a:ln>
              <a:noFill/>
            </a:ln>
            <a:effectLst>
              <a:outerShdw blurRad="428625" dist="133350" dir="2460000" algn="bl" rotWithShape="0">
                <a:schemeClr val="accent3"/>
              </a:outerShdw>
            </a:effectLst>
          </p:spPr>
        </p:pic>
      </p:grpSp>
    </p:spTree>
    <p:extLst>
      <p:ext uri="{BB962C8B-B14F-4D97-AF65-F5344CB8AC3E}">
        <p14:creationId xmlns:p14="http://schemas.microsoft.com/office/powerpoint/2010/main" val="7025897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4"/>
        <p:cNvGrpSpPr/>
        <p:nvPr/>
      </p:nvGrpSpPr>
      <p:grpSpPr>
        <a:xfrm>
          <a:off x="0" y="0"/>
          <a:ext cx="0" cy="0"/>
          <a:chOff x="0" y="0"/>
          <a:chExt cx="0" cy="0"/>
        </a:xfrm>
      </p:grpSpPr>
      <p:sp>
        <p:nvSpPr>
          <p:cNvPr id="45" name="Google Shape;45;p7"/>
          <p:cNvSpPr txBox="1">
            <a:spLocks noGrp="1"/>
          </p:cNvSpPr>
          <p:nvPr>
            <p:ph type="title"/>
          </p:nvPr>
        </p:nvSpPr>
        <p:spPr>
          <a:xfrm>
            <a:off x="713225" y="1150775"/>
            <a:ext cx="4145700" cy="5727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46" name="Google Shape;46;p7"/>
          <p:cNvSpPr txBox="1">
            <a:spLocks noGrp="1"/>
          </p:cNvSpPr>
          <p:nvPr>
            <p:ph type="subTitle" idx="1"/>
          </p:nvPr>
        </p:nvSpPr>
        <p:spPr>
          <a:xfrm>
            <a:off x="713225" y="1866025"/>
            <a:ext cx="4145700" cy="2298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Font typeface="Roboto Light"/>
              <a:buChar char="●"/>
              <a:defRPr/>
            </a:lvl1pPr>
            <a:lvl2pPr lvl="1" algn="ctr" rtl="0">
              <a:lnSpc>
                <a:spcPct val="100000"/>
              </a:lnSpc>
              <a:spcBef>
                <a:spcPts val="0"/>
              </a:spcBef>
              <a:spcAft>
                <a:spcPts val="0"/>
              </a:spcAft>
              <a:buClr>
                <a:srgbClr val="E76A28"/>
              </a:buClr>
              <a:buSzPts val="1200"/>
              <a:buFont typeface="Nunito Light"/>
              <a:buChar char="○"/>
              <a:defRPr/>
            </a:lvl2pPr>
            <a:lvl3pPr lvl="2" algn="ctr" rtl="0">
              <a:lnSpc>
                <a:spcPct val="100000"/>
              </a:lnSpc>
              <a:spcBef>
                <a:spcPts val="0"/>
              </a:spcBef>
              <a:spcAft>
                <a:spcPts val="0"/>
              </a:spcAft>
              <a:buClr>
                <a:srgbClr val="E76A28"/>
              </a:buClr>
              <a:buSzPts val="1200"/>
              <a:buFont typeface="Nunito Light"/>
              <a:buChar char="■"/>
              <a:defRPr/>
            </a:lvl3pPr>
            <a:lvl4pPr lvl="3" algn="ctr" rtl="0">
              <a:lnSpc>
                <a:spcPct val="100000"/>
              </a:lnSpc>
              <a:spcBef>
                <a:spcPts val="0"/>
              </a:spcBef>
              <a:spcAft>
                <a:spcPts val="0"/>
              </a:spcAft>
              <a:buClr>
                <a:srgbClr val="E76A28"/>
              </a:buClr>
              <a:buSzPts val="1200"/>
              <a:buFont typeface="Nunito Light"/>
              <a:buChar char="●"/>
              <a:defRPr/>
            </a:lvl4pPr>
            <a:lvl5pPr lvl="4" algn="ctr" rtl="0">
              <a:lnSpc>
                <a:spcPct val="100000"/>
              </a:lnSpc>
              <a:spcBef>
                <a:spcPts val="0"/>
              </a:spcBef>
              <a:spcAft>
                <a:spcPts val="0"/>
              </a:spcAft>
              <a:buClr>
                <a:srgbClr val="E76A28"/>
              </a:buClr>
              <a:buSzPts val="1200"/>
              <a:buFont typeface="Nunito Light"/>
              <a:buChar char="○"/>
              <a:defRPr/>
            </a:lvl5pPr>
            <a:lvl6pPr lvl="5" algn="ctr" rtl="0">
              <a:lnSpc>
                <a:spcPct val="100000"/>
              </a:lnSpc>
              <a:spcBef>
                <a:spcPts val="0"/>
              </a:spcBef>
              <a:spcAft>
                <a:spcPts val="0"/>
              </a:spcAft>
              <a:buClr>
                <a:srgbClr val="999999"/>
              </a:buClr>
              <a:buSzPts val="1200"/>
              <a:buFont typeface="Nunito Light"/>
              <a:buChar char="■"/>
              <a:defRPr/>
            </a:lvl6pPr>
            <a:lvl7pPr lvl="6" algn="ctr" rtl="0">
              <a:lnSpc>
                <a:spcPct val="100000"/>
              </a:lnSpc>
              <a:spcBef>
                <a:spcPts val="0"/>
              </a:spcBef>
              <a:spcAft>
                <a:spcPts val="0"/>
              </a:spcAft>
              <a:buClr>
                <a:srgbClr val="999999"/>
              </a:buClr>
              <a:buSzPts val="1200"/>
              <a:buFont typeface="Nunito Light"/>
              <a:buChar char="●"/>
              <a:defRPr/>
            </a:lvl7pPr>
            <a:lvl8pPr lvl="7" algn="ctr" rtl="0">
              <a:lnSpc>
                <a:spcPct val="100000"/>
              </a:lnSpc>
              <a:spcBef>
                <a:spcPts val="0"/>
              </a:spcBef>
              <a:spcAft>
                <a:spcPts val="0"/>
              </a:spcAft>
              <a:buClr>
                <a:srgbClr val="999999"/>
              </a:buClr>
              <a:buSzPts val="1200"/>
              <a:buFont typeface="Nunito Light"/>
              <a:buChar char="○"/>
              <a:defRPr/>
            </a:lvl8pPr>
            <a:lvl9pPr lvl="8" algn="ctr" rtl="0">
              <a:lnSpc>
                <a:spcPct val="100000"/>
              </a:lnSpc>
              <a:spcBef>
                <a:spcPts val="0"/>
              </a:spcBef>
              <a:spcAft>
                <a:spcPts val="0"/>
              </a:spcAft>
              <a:buClr>
                <a:srgbClr val="999999"/>
              </a:buClr>
              <a:buSzPts val="1200"/>
              <a:buFont typeface="Nunito Light"/>
              <a:buChar char="■"/>
              <a:defRPr/>
            </a:lvl9pPr>
          </a:lstStyle>
          <a:p>
            <a:endParaRPr/>
          </a:p>
        </p:txBody>
      </p:sp>
      <p:sp>
        <p:nvSpPr>
          <p:cNvPr id="47" name="Google Shape;47;p7"/>
          <p:cNvSpPr>
            <a:spLocks noGrp="1"/>
          </p:cNvSpPr>
          <p:nvPr>
            <p:ph type="pic" idx="2"/>
          </p:nvPr>
        </p:nvSpPr>
        <p:spPr>
          <a:xfrm>
            <a:off x="5643775" y="724200"/>
            <a:ext cx="2787000" cy="3695100"/>
          </a:xfrm>
          <a:prstGeom prst="rect">
            <a:avLst/>
          </a:prstGeom>
          <a:noFill/>
          <a:ln>
            <a:noFill/>
          </a:ln>
        </p:spPr>
        <p:txBody>
          <a:bodyPr/>
          <a:lstStyle/>
          <a:p>
            <a:endParaRPr lang="en-US" dirty="0"/>
          </a:p>
        </p:txBody>
      </p:sp>
      <p:grpSp>
        <p:nvGrpSpPr>
          <p:cNvPr id="48" name="Google Shape;48;p7"/>
          <p:cNvGrpSpPr/>
          <p:nvPr/>
        </p:nvGrpSpPr>
        <p:grpSpPr>
          <a:xfrm>
            <a:off x="0" y="-4250"/>
            <a:ext cx="9144001" cy="5147738"/>
            <a:chOff x="0" y="-4250"/>
            <a:chExt cx="9144001" cy="5147738"/>
          </a:xfrm>
        </p:grpSpPr>
        <p:pic>
          <p:nvPicPr>
            <p:cNvPr id="49" name="Google Shape;49;p7"/>
            <p:cNvPicPr preferRelativeResize="0"/>
            <p:nvPr/>
          </p:nvPicPr>
          <p:blipFill rotWithShape="1">
            <a:blip r:embed="rId2">
              <a:alphaModFix/>
            </a:blip>
            <a:srcRect t="1777" b="81134"/>
            <a:stretch/>
          </p:blipFill>
          <p:spPr>
            <a:xfrm>
              <a:off x="0" y="-4250"/>
              <a:ext cx="3181899" cy="543750"/>
            </a:xfrm>
            <a:prstGeom prst="rect">
              <a:avLst/>
            </a:prstGeom>
            <a:noFill/>
            <a:ln>
              <a:noFill/>
            </a:ln>
            <a:effectLst>
              <a:outerShdw blurRad="285750" dist="133350" dir="8220000" algn="bl" rotWithShape="0">
                <a:schemeClr val="accent3"/>
              </a:outerShdw>
            </a:effectLst>
          </p:spPr>
        </p:pic>
        <p:pic>
          <p:nvPicPr>
            <p:cNvPr id="50" name="Google Shape;50;p7"/>
            <p:cNvPicPr preferRelativeResize="0"/>
            <p:nvPr/>
          </p:nvPicPr>
          <p:blipFill rotWithShape="1">
            <a:blip r:embed="rId3">
              <a:alphaModFix/>
            </a:blip>
            <a:srcRect l="67243" r="16176"/>
            <a:stretch/>
          </p:blipFill>
          <p:spPr>
            <a:xfrm>
              <a:off x="8797650" y="3054460"/>
              <a:ext cx="346351" cy="2089028"/>
            </a:xfrm>
            <a:prstGeom prst="rect">
              <a:avLst/>
            </a:prstGeom>
            <a:noFill/>
            <a:ln>
              <a:noFill/>
            </a:ln>
            <a:effectLst>
              <a:outerShdw blurRad="428625" dist="133350" dir="2460000" algn="bl" rotWithShape="0">
                <a:schemeClr val="accent3"/>
              </a:outerShdw>
            </a:effectLst>
          </p:spPr>
        </p:pic>
      </p:grpSp>
      <p:cxnSp>
        <p:nvCxnSpPr>
          <p:cNvPr id="51" name="Google Shape;51;p7"/>
          <p:cNvCxnSpPr/>
          <p:nvPr/>
        </p:nvCxnSpPr>
        <p:spPr>
          <a:xfrm>
            <a:off x="712350" y="4774850"/>
            <a:ext cx="77193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52"/>
        <p:cNvGrpSpPr/>
        <p:nvPr/>
      </p:nvGrpSpPr>
      <p:grpSpPr>
        <a:xfrm>
          <a:off x="0" y="0"/>
          <a:ext cx="0" cy="0"/>
          <a:chOff x="0" y="0"/>
          <a:chExt cx="0" cy="0"/>
        </a:xfrm>
      </p:grpSpPr>
      <p:sp>
        <p:nvSpPr>
          <p:cNvPr id="53" name="Google Shape;53;p8"/>
          <p:cNvSpPr txBox="1">
            <a:spLocks noGrp="1"/>
          </p:cNvSpPr>
          <p:nvPr>
            <p:ph type="title"/>
          </p:nvPr>
        </p:nvSpPr>
        <p:spPr>
          <a:xfrm>
            <a:off x="2317950" y="1307100"/>
            <a:ext cx="4508100" cy="25293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4800"/>
              <a:buNone/>
              <a:defRPr sz="10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grpSp>
        <p:nvGrpSpPr>
          <p:cNvPr id="54" name="Google Shape;54;p8"/>
          <p:cNvGrpSpPr/>
          <p:nvPr/>
        </p:nvGrpSpPr>
        <p:grpSpPr>
          <a:xfrm>
            <a:off x="0" y="-4250"/>
            <a:ext cx="9143999" cy="3696713"/>
            <a:chOff x="0" y="-4250"/>
            <a:chExt cx="9143999" cy="3696713"/>
          </a:xfrm>
        </p:grpSpPr>
        <p:pic>
          <p:nvPicPr>
            <p:cNvPr id="55" name="Google Shape;55;p8"/>
            <p:cNvPicPr preferRelativeResize="0"/>
            <p:nvPr/>
          </p:nvPicPr>
          <p:blipFill rotWithShape="1">
            <a:blip r:embed="rId2">
              <a:alphaModFix/>
            </a:blip>
            <a:srcRect t="67791" b="15120"/>
            <a:stretch/>
          </p:blipFill>
          <p:spPr>
            <a:xfrm>
              <a:off x="5962100" y="-4250"/>
              <a:ext cx="3181899" cy="543750"/>
            </a:xfrm>
            <a:prstGeom prst="rect">
              <a:avLst/>
            </a:prstGeom>
            <a:noFill/>
            <a:ln>
              <a:noFill/>
            </a:ln>
            <a:effectLst>
              <a:outerShdw blurRad="285750" dist="133350" dir="8220000" algn="bl" rotWithShape="0">
                <a:schemeClr val="accent3"/>
              </a:outerShdw>
            </a:effectLst>
          </p:spPr>
        </p:pic>
        <p:pic>
          <p:nvPicPr>
            <p:cNvPr id="56" name="Google Shape;56;p8"/>
            <p:cNvPicPr preferRelativeResize="0"/>
            <p:nvPr/>
          </p:nvPicPr>
          <p:blipFill rotWithShape="1">
            <a:blip r:embed="rId3">
              <a:alphaModFix/>
            </a:blip>
            <a:srcRect l="67243" r="16176"/>
            <a:stretch/>
          </p:blipFill>
          <p:spPr>
            <a:xfrm>
              <a:off x="0" y="1603435"/>
              <a:ext cx="346351" cy="2089028"/>
            </a:xfrm>
            <a:prstGeom prst="rect">
              <a:avLst/>
            </a:prstGeom>
            <a:noFill/>
            <a:ln>
              <a:noFill/>
            </a:ln>
            <a:effectLst>
              <a:outerShdw blurRad="428625" dist="133350" dir="2460000" algn="bl" rotWithShape="0">
                <a:schemeClr val="accent3"/>
              </a:outerShdw>
            </a:effectLst>
          </p:spPr>
        </p:pic>
      </p:grpSp>
      <p:grpSp>
        <p:nvGrpSpPr>
          <p:cNvPr id="57" name="Google Shape;57;p8"/>
          <p:cNvGrpSpPr/>
          <p:nvPr/>
        </p:nvGrpSpPr>
        <p:grpSpPr>
          <a:xfrm>
            <a:off x="713225" y="539500"/>
            <a:ext cx="7739700" cy="4235350"/>
            <a:chOff x="713225" y="539500"/>
            <a:chExt cx="7739700" cy="4235350"/>
          </a:xfrm>
        </p:grpSpPr>
        <p:cxnSp>
          <p:nvCxnSpPr>
            <p:cNvPr id="58" name="Google Shape;58;p8"/>
            <p:cNvCxnSpPr/>
            <p:nvPr/>
          </p:nvCxnSpPr>
          <p:spPr>
            <a:xfrm>
              <a:off x="2445125" y="4774850"/>
              <a:ext cx="6007800" cy="0"/>
            </a:xfrm>
            <a:prstGeom prst="straightConnector1">
              <a:avLst/>
            </a:prstGeom>
            <a:noFill/>
            <a:ln w="9525" cap="flat" cmpd="sng">
              <a:solidFill>
                <a:schemeClr val="dk1"/>
              </a:solidFill>
              <a:prstDash val="solid"/>
              <a:round/>
              <a:headEnd type="none" w="med" len="med"/>
              <a:tailEnd type="none" w="med" len="med"/>
            </a:ln>
          </p:spPr>
        </p:cxnSp>
        <p:cxnSp>
          <p:nvCxnSpPr>
            <p:cNvPr id="59" name="Google Shape;59;p8"/>
            <p:cNvCxnSpPr/>
            <p:nvPr/>
          </p:nvCxnSpPr>
          <p:spPr>
            <a:xfrm rot="10800000">
              <a:off x="713225" y="539500"/>
              <a:ext cx="0" cy="577800"/>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0"/>
        <p:cNvGrpSpPr/>
        <p:nvPr/>
      </p:nvGrpSpPr>
      <p:grpSpPr>
        <a:xfrm>
          <a:off x="0" y="0"/>
          <a:ext cx="0" cy="0"/>
          <a:chOff x="0" y="0"/>
          <a:chExt cx="0" cy="0"/>
        </a:xfrm>
      </p:grpSpPr>
      <p:sp>
        <p:nvSpPr>
          <p:cNvPr id="61" name="Google Shape;61;p9"/>
          <p:cNvSpPr txBox="1">
            <a:spLocks noGrp="1"/>
          </p:cNvSpPr>
          <p:nvPr>
            <p:ph type="title"/>
          </p:nvPr>
        </p:nvSpPr>
        <p:spPr>
          <a:xfrm>
            <a:off x="2135550" y="1189100"/>
            <a:ext cx="4872900" cy="1964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150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62" name="Google Shape;62;p9"/>
          <p:cNvSpPr txBox="1">
            <a:spLocks noGrp="1"/>
          </p:cNvSpPr>
          <p:nvPr>
            <p:ph type="subTitle" idx="1"/>
          </p:nvPr>
        </p:nvSpPr>
        <p:spPr>
          <a:xfrm>
            <a:off x="2135550" y="3153500"/>
            <a:ext cx="4872900" cy="67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6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pic>
        <p:nvPicPr>
          <p:cNvPr id="63" name="Google Shape;63;p9"/>
          <p:cNvPicPr preferRelativeResize="0"/>
          <p:nvPr/>
        </p:nvPicPr>
        <p:blipFill rotWithShape="1">
          <a:blip r:embed="rId2">
            <a:alphaModFix/>
          </a:blip>
          <a:srcRect l="67244"/>
          <a:stretch/>
        </p:blipFill>
        <p:spPr>
          <a:xfrm>
            <a:off x="0" y="2136825"/>
            <a:ext cx="556251" cy="2089049"/>
          </a:xfrm>
          <a:prstGeom prst="rect">
            <a:avLst/>
          </a:prstGeom>
          <a:noFill/>
          <a:ln>
            <a:noFill/>
          </a:ln>
          <a:effectLst>
            <a:outerShdw blurRad="428625" dist="133350" dir="2460000" algn="bl" rotWithShape="0">
              <a:schemeClr val="accent3"/>
            </a:outerShdw>
          </a:effectLst>
        </p:spPr>
      </p:pic>
      <p:grpSp>
        <p:nvGrpSpPr>
          <p:cNvPr id="64" name="Google Shape;64;p9"/>
          <p:cNvGrpSpPr/>
          <p:nvPr/>
        </p:nvGrpSpPr>
        <p:grpSpPr>
          <a:xfrm>
            <a:off x="713225" y="539500"/>
            <a:ext cx="7739700" cy="4235350"/>
            <a:chOff x="713225" y="539500"/>
            <a:chExt cx="7739700" cy="4235350"/>
          </a:xfrm>
        </p:grpSpPr>
        <p:cxnSp>
          <p:nvCxnSpPr>
            <p:cNvPr id="65" name="Google Shape;65;p9"/>
            <p:cNvCxnSpPr/>
            <p:nvPr/>
          </p:nvCxnSpPr>
          <p:spPr>
            <a:xfrm>
              <a:off x="2445125" y="4774850"/>
              <a:ext cx="6007800" cy="0"/>
            </a:xfrm>
            <a:prstGeom prst="straightConnector1">
              <a:avLst/>
            </a:prstGeom>
            <a:noFill/>
            <a:ln w="9525" cap="flat" cmpd="sng">
              <a:solidFill>
                <a:schemeClr val="dk1"/>
              </a:solidFill>
              <a:prstDash val="solid"/>
              <a:round/>
              <a:headEnd type="none" w="med" len="med"/>
              <a:tailEnd type="none" w="med" len="med"/>
            </a:ln>
          </p:spPr>
        </p:cxnSp>
        <p:cxnSp>
          <p:nvCxnSpPr>
            <p:cNvPr id="66" name="Google Shape;66;p9"/>
            <p:cNvCxnSpPr/>
            <p:nvPr/>
          </p:nvCxnSpPr>
          <p:spPr>
            <a:xfrm rot="10800000">
              <a:off x="713225" y="539500"/>
              <a:ext cx="0" cy="577800"/>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75"/>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94"/>
        <p:cNvGrpSpPr/>
        <p:nvPr/>
      </p:nvGrpSpPr>
      <p:grpSpPr>
        <a:xfrm>
          <a:off x="0" y="0"/>
          <a:ext cx="0" cy="0"/>
          <a:chOff x="0" y="0"/>
          <a:chExt cx="0" cy="0"/>
        </a:xfrm>
      </p:grpSpPr>
      <p:sp>
        <p:nvSpPr>
          <p:cNvPr id="95" name="Google Shape;95;p1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96" name="Google Shape;96;p14"/>
          <p:cNvSpPr txBox="1">
            <a:spLocks noGrp="1"/>
          </p:cNvSpPr>
          <p:nvPr>
            <p:ph type="subTitle" idx="1"/>
          </p:nvPr>
        </p:nvSpPr>
        <p:spPr>
          <a:xfrm>
            <a:off x="3578700" y="1564300"/>
            <a:ext cx="4845300" cy="725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97" name="Google Shape;97;p14"/>
          <p:cNvSpPr txBox="1">
            <a:spLocks noGrp="1"/>
          </p:cNvSpPr>
          <p:nvPr>
            <p:ph type="subTitle" idx="2"/>
          </p:nvPr>
        </p:nvSpPr>
        <p:spPr>
          <a:xfrm>
            <a:off x="3578700" y="2535350"/>
            <a:ext cx="4845300" cy="725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98" name="Google Shape;98;p14"/>
          <p:cNvSpPr txBox="1">
            <a:spLocks noGrp="1"/>
          </p:cNvSpPr>
          <p:nvPr>
            <p:ph type="subTitle" idx="3"/>
          </p:nvPr>
        </p:nvSpPr>
        <p:spPr>
          <a:xfrm>
            <a:off x="3578700" y="3506400"/>
            <a:ext cx="4845300" cy="725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99" name="Google Shape;99;p14"/>
          <p:cNvSpPr txBox="1">
            <a:spLocks noGrp="1"/>
          </p:cNvSpPr>
          <p:nvPr>
            <p:ph type="subTitle" idx="4"/>
          </p:nvPr>
        </p:nvSpPr>
        <p:spPr>
          <a:xfrm>
            <a:off x="1846625" y="1564300"/>
            <a:ext cx="1667100" cy="725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400"/>
              <a:buFont typeface="Raleway"/>
              <a:buNone/>
              <a:defRPr sz="1800" b="1">
                <a:solidFill>
                  <a:schemeClr val="dk1"/>
                </a:solidFill>
                <a:latin typeface="Manrope"/>
                <a:ea typeface="Manrope"/>
                <a:cs typeface="Manrope"/>
                <a:sym typeface="Manrope"/>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00" name="Google Shape;100;p14"/>
          <p:cNvSpPr txBox="1">
            <a:spLocks noGrp="1"/>
          </p:cNvSpPr>
          <p:nvPr>
            <p:ph type="subTitle" idx="5"/>
          </p:nvPr>
        </p:nvSpPr>
        <p:spPr>
          <a:xfrm>
            <a:off x="1846625" y="2535350"/>
            <a:ext cx="1667100" cy="725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400"/>
              <a:buFont typeface="Raleway"/>
              <a:buNone/>
              <a:defRPr sz="1800" b="1">
                <a:solidFill>
                  <a:schemeClr val="dk1"/>
                </a:solidFill>
                <a:latin typeface="Manrope"/>
                <a:ea typeface="Manrope"/>
                <a:cs typeface="Manrope"/>
                <a:sym typeface="Manrope"/>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01" name="Google Shape;101;p14"/>
          <p:cNvSpPr txBox="1">
            <a:spLocks noGrp="1"/>
          </p:cNvSpPr>
          <p:nvPr>
            <p:ph type="subTitle" idx="6"/>
          </p:nvPr>
        </p:nvSpPr>
        <p:spPr>
          <a:xfrm>
            <a:off x="1846625" y="3506400"/>
            <a:ext cx="1667100" cy="725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400"/>
              <a:buFont typeface="Raleway"/>
              <a:buNone/>
              <a:defRPr sz="1800" b="1">
                <a:solidFill>
                  <a:schemeClr val="dk1"/>
                </a:solidFill>
                <a:latin typeface="Manrope"/>
                <a:ea typeface="Manrope"/>
                <a:cs typeface="Manrope"/>
                <a:sym typeface="Manrope"/>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grpSp>
        <p:nvGrpSpPr>
          <p:cNvPr id="102" name="Google Shape;102;p14"/>
          <p:cNvGrpSpPr/>
          <p:nvPr/>
        </p:nvGrpSpPr>
        <p:grpSpPr>
          <a:xfrm>
            <a:off x="0" y="-4250"/>
            <a:ext cx="9143999" cy="3696713"/>
            <a:chOff x="0" y="-4250"/>
            <a:chExt cx="9143999" cy="3696713"/>
          </a:xfrm>
        </p:grpSpPr>
        <p:pic>
          <p:nvPicPr>
            <p:cNvPr id="103" name="Google Shape;103;p14"/>
            <p:cNvPicPr preferRelativeResize="0"/>
            <p:nvPr/>
          </p:nvPicPr>
          <p:blipFill rotWithShape="1">
            <a:blip r:embed="rId2">
              <a:alphaModFix/>
            </a:blip>
            <a:srcRect t="67791" b="15120"/>
            <a:stretch/>
          </p:blipFill>
          <p:spPr>
            <a:xfrm>
              <a:off x="5962100" y="-4250"/>
              <a:ext cx="3181899" cy="543750"/>
            </a:xfrm>
            <a:prstGeom prst="rect">
              <a:avLst/>
            </a:prstGeom>
            <a:noFill/>
            <a:ln>
              <a:noFill/>
            </a:ln>
            <a:effectLst>
              <a:outerShdw blurRad="285750" dist="133350" dir="8220000" algn="bl" rotWithShape="0">
                <a:schemeClr val="accent3"/>
              </a:outerShdw>
            </a:effectLst>
          </p:spPr>
        </p:pic>
        <p:pic>
          <p:nvPicPr>
            <p:cNvPr id="104" name="Google Shape;104;p14"/>
            <p:cNvPicPr preferRelativeResize="0"/>
            <p:nvPr/>
          </p:nvPicPr>
          <p:blipFill rotWithShape="1">
            <a:blip r:embed="rId3">
              <a:alphaModFix/>
            </a:blip>
            <a:srcRect l="67243" r="16176"/>
            <a:stretch/>
          </p:blipFill>
          <p:spPr>
            <a:xfrm>
              <a:off x="0" y="1603435"/>
              <a:ext cx="346351" cy="2089028"/>
            </a:xfrm>
            <a:prstGeom prst="rect">
              <a:avLst/>
            </a:prstGeom>
            <a:noFill/>
            <a:ln>
              <a:noFill/>
            </a:ln>
            <a:effectLst>
              <a:outerShdw blurRad="428625" dist="133350" dir="2460000" algn="bl" rotWithShape="0">
                <a:schemeClr val="accent3"/>
              </a:outerShdw>
            </a:effectLst>
          </p:spPr>
        </p:pic>
      </p:grpSp>
      <p:cxnSp>
        <p:nvCxnSpPr>
          <p:cNvPr id="105" name="Google Shape;105;p14"/>
          <p:cNvCxnSpPr/>
          <p:nvPr/>
        </p:nvCxnSpPr>
        <p:spPr>
          <a:xfrm>
            <a:off x="712350" y="4774850"/>
            <a:ext cx="77193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120"/>
        <p:cNvGrpSpPr/>
        <p:nvPr/>
      </p:nvGrpSpPr>
      <p:grpSpPr>
        <a:xfrm>
          <a:off x="0" y="0"/>
          <a:ext cx="0" cy="0"/>
          <a:chOff x="0" y="0"/>
          <a:chExt cx="0" cy="0"/>
        </a:xfrm>
      </p:grpSpPr>
      <p:sp>
        <p:nvSpPr>
          <p:cNvPr id="121" name="Google Shape;121;p1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22" name="Google Shape;122;p16"/>
          <p:cNvSpPr txBox="1">
            <a:spLocks noGrp="1"/>
          </p:cNvSpPr>
          <p:nvPr>
            <p:ph type="subTitle" idx="1"/>
          </p:nvPr>
        </p:nvSpPr>
        <p:spPr>
          <a:xfrm>
            <a:off x="1017326" y="1786350"/>
            <a:ext cx="1975200" cy="1045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23" name="Google Shape;123;p16"/>
          <p:cNvSpPr txBox="1">
            <a:spLocks noGrp="1"/>
          </p:cNvSpPr>
          <p:nvPr>
            <p:ph type="subTitle" idx="2"/>
          </p:nvPr>
        </p:nvSpPr>
        <p:spPr>
          <a:xfrm>
            <a:off x="3709511" y="1786359"/>
            <a:ext cx="1975200" cy="1045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24" name="Google Shape;124;p16"/>
          <p:cNvSpPr txBox="1">
            <a:spLocks noGrp="1"/>
          </p:cNvSpPr>
          <p:nvPr>
            <p:ph type="subTitle" idx="3"/>
          </p:nvPr>
        </p:nvSpPr>
        <p:spPr>
          <a:xfrm>
            <a:off x="1017326" y="3346400"/>
            <a:ext cx="1975200" cy="1045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25" name="Google Shape;125;p16"/>
          <p:cNvSpPr txBox="1">
            <a:spLocks noGrp="1"/>
          </p:cNvSpPr>
          <p:nvPr>
            <p:ph type="subTitle" idx="4"/>
          </p:nvPr>
        </p:nvSpPr>
        <p:spPr>
          <a:xfrm>
            <a:off x="3709499" y="3346400"/>
            <a:ext cx="1975200" cy="1045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26" name="Google Shape;126;p16"/>
          <p:cNvSpPr txBox="1">
            <a:spLocks noGrp="1"/>
          </p:cNvSpPr>
          <p:nvPr>
            <p:ph type="subTitle" idx="5"/>
          </p:nvPr>
        </p:nvSpPr>
        <p:spPr>
          <a:xfrm>
            <a:off x="6401672" y="1786359"/>
            <a:ext cx="1975200" cy="1045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27" name="Google Shape;127;p16"/>
          <p:cNvSpPr txBox="1">
            <a:spLocks noGrp="1"/>
          </p:cNvSpPr>
          <p:nvPr>
            <p:ph type="subTitle" idx="6"/>
          </p:nvPr>
        </p:nvSpPr>
        <p:spPr>
          <a:xfrm>
            <a:off x="6401672" y="3346400"/>
            <a:ext cx="1975200" cy="1045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28" name="Google Shape;128;p16"/>
          <p:cNvSpPr txBox="1">
            <a:spLocks noGrp="1"/>
          </p:cNvSpPr>
          <p:nvPr>
            <p:ph type="subTitle" idx="7"/>
          </p:nvPr>
        </p:nvSpPr>
        <p:spPr>
          <a:xfrm>
            <a:off x="1017326" y="1258579"/>
            <a:ext cx="1978200" cy="653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solidFill>
                  <a:schemeClr val="dk1"/>
                </a:solidFill>
                <a:latin typeface="Manrope"/>
                <a:ea typeface="Manrope"/>
                <a:cs typeface="Manrope"/>
                <a:sym typeface="Manrope"/>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29" name="Google Shape;129;p16"/>
          <p:cNvSpPr txBox="1">
            <a:spLocks noGrp="1"/>
          </p:cNvSpPr>
          <p:nvPr>
            <p:ph type="subTitle" idx="8"/>
          </p:nvPr>
        </p:nvSpPr>
        <p:spPr>
          <a:xfrm>
            <a:off x="3709511" y="1258588"/>
            <a:ext cx="1978200" cy="653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solidFill>
                  <a:schemeClr val="dk1"/>
                </a:solidFill>
                <a:latin typeface="Manrope"/>
                <a:ea typeface="Manrope"/>
                <a:cs typeface="Manrope"/>
                <a:sym typeface="Manrope"/>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30" name="Google Shape;130;p16"/>
          <p:cNvSpPr txBox="1">
            <a:spLocks noGrp="1"/>
          </p:cNvSpPr>
          <p:nvPr>
            <p:ph type="subTitle" idx="9"/>
          </p:nvPr>
        </p:nvSpPr>
        <p:spPr>
          <a:xfrm>
            <a:off x="6401672" y="1258588"/>
            <a:ext cx="1978200" cy="653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solidFill>
                  <a:schemeClr val="dk1"/>
                </a:solidFill>
                <a:latin typeface="Manrope"/>
                <a:ea typeface="Manrope"/>
                <a:cs typeface="Manrope"/>
                <a:sym typeface="Manrope"/>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31" name="Google Shape;131;p16"/>
          <p:cNvSpPr txBox="1">
            <a:spLocks noGrp="1"/>
          </p:cNvSpPr>
          <p:nvPr>
            <p:ph type="subTitle" idx="13"/>
          </p:nvPr>
        </p:nvSpPr>
        <p:spPr>
          <a:xfrm>
            <a:off x="1017326" y="2815504"/>
            <a:ext cx="1975200" cy="653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solidFill>
                  <a:schemeClr val="dk1"/>
                </a:solidFill>
                <a:latin typeface="Manrope"/>
                <a:ea typeface="Manrope"/>
                <a:cs typeface="Manrope"/>
                <a:sym typeface="Manrope"/>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32" name="Google Shape;132;p16"/>
          <p:cNvSpPr txBox="1">
            <a:spLocks noGrp="1"/>
          </p:cNvSpPr>
          <p:nvPr>
            <p:ph type="subTitle" idx="14"/>
          </p:nvPr>
        </p:nvSpPr>
        <p:spPr>
          <a:xfrm>
            <a:off x="3709511" y="2815504"/>
            <a:ext cx="1978200" cy="653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solidFill>
                  <a:schemeClr val="dk1"/>
                </a:solidFill>
                <a:latin typeface="Manrope"/>
                <a:ea typeface="Manrope"/>
                <a:cs typeface="Manrope"/>
                <a:sym typeface="Manrope"/>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33" name="Google Shape;133;p16"/>
          <p:cNvSpPr txBox="1">
            <a:spLocks noGrp="1"/>
          </p:cNvSpPr>
          <p:nvPr>
            <p:ph type="subTitle" idx="15"/>
          </p:nvPr>
        </p:nvSpPr>
        <p:spPr>
          <a:xfrm>
            <a:off x="6401672" y="2815504"/>
            <a:ext cx="1978200" cy="653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solidFill>
                  <a:schemeClr val="dk1"/>
                </a:solidFill>
                <a:latin typeface="Manrope"/>
                <a:ea typeface="Manrope"/>
                <a:cs typeface="Manrope"/>
                <a:sym typeface="Manrope"/>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grpSp>
        <p:nvGrpSpPr>
          <p:cNvPr id="134" name="Google Shape;134;p16"/>
          <p:cNvGrpSpPr/>
          <p:nvPr/>
        </p:nvGrpSpPr>
        <p:grpSpPr>
          <a:xfrm>
            <a:off x="-12350" y="0"/>
            <a:ext cx="9176501" cy="3722113"/>
            <a:chOff x="-12350" y="0"/>
            <a:chExt cx="9176501" cy="3722113"/>
          </a:xfrm>
        </p:grpSpPr>
        <p:pic>
          <p:nvPicPr>
            <p:cNvPr id="135" name="Google Shape;135;p16"/>
            <p:cNvPicPr preferRelativeResize="0"/>
            <p:nvPr/>
          </p:nvPicPr>
          <p:blipFill rotWithShape="1">
            <a:blip r:embed="rId2">
              <a:alphaModFix/>
            </a:blip>
            <a:srcRect l="67243" r="16176"/>
            <a:stretch/>
          </p:blipFill>
          <p:spPr>
            <a:xfrm>
              <a:off x="-12350" y="1633085"/>
              <a:ext cx="346351" cy="2089028"/>
            </a:xfrm>
            <a:prstGeom prst="rect">
              <a:avLst/>
            </a:prstGeom>
            <a:noFill/>
            <a:ln>
              <a:noFill/>
            </a:ln>
            <a:effectLst>
              <a:outerShdw blurRad="428625" dist="133350" dir="2460000" algn="bl" rotWithShape="0">
                <a:schemeClr val="accent3"/>
              </a:outerShdw>
            </a:effectLst>
          </p:spPr>
        </p:pic>
        <p:pic>
          <p:nvPicPr>
            <p:cNvPr id="136" name="Google Shape;136;p16"/>
            <p:cNvPicPr preferRelativeResize="0"/>
            <p:nvPr/>
          </p:nvPicPr>
          <p:blipFill rotWithShape="1">
            <a:blip r:embed="rId3">
              <a:alphaModFix/>
            </a:blip>
            <a:srcRect t="67791" b="15120"/>
            <a:stretch/>
          </p:blipFill>
          <p:spPr>
            <a:xfrm>
              <a:off x="8817800" y="0"/>
              <a:ext cx="346351" cy="1258600"/>
            </a:xfrm>
            <a:prstGeom prst="rect">
              <a:avLst/>
            </a:prstGeom>
            <a:noFill/>
            <a:ln>
              <a:noFill/>
            </a:ln>
            <a:effectLst>
              <a:outerShdw blurRad="285750" dist="133350" dir="8220000" algn="bl" rotWithShape="0">
                <a:schemeClr val="accent3"/>
              </a:outerShdw>
            </a:effectLst>
          </p:spPr>
        </p:pic>
      </p:grpSp>
      <p:cxnSp>
        <p:nvCxnSpPr>
          <p:cNvPr id="137" name="Google Shape;137;p16"/>
          <p:cNvCxnSpPr/>
          <p:nvPr/>
        </p:nvCxnSpPr>
        <p:spPr>
          <a:xfrm>
            <a:off x="712350" y="4774850"/>
            <a:ext cx="77193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4">
  <p:cSld name="TITLE_ONLY_4">
    <p:spTree>
      <p:nvGrpSpPr>
        <p:cNvPr id="1" name="Shape 171"/>
        <p:cNvGrpSpPr/>
        <p:nvPr/>
      </p:nvGrpSpPr>
      <p:grpSpPr>
        <a:xfrm>
          <a:off x="0" y="0"/>
          <a:ext cx="0" cy="0"/>
          <a:chOff x="0" y="0"/>
          <a:chExt cx="0" cy="0"/>
        </a:xfrm>
      </p:grpSpPr>
      <p:sp>
        <p:nvSpPr>
          <p:cNvPr id="172" name="Google Shape;172;p2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173" name="Google Shape;173;p22"/>
          <p:cNvGrpSpPr/>
          <p:nvPr/>
        </p:nvGrpSpPr>
        <p:grpSpPr>
          <a:xfrm>
            <a:off x="0" y="-4975"/>
            <a:ext cx="9146324" cy="3721325"/>
            <a:chOff x="0" y="-4975"/>
            <a:chExt cx="9146324" cy="3721325"/>
          </a:xfrm>
        </p:grpSpPr>
        <p:pic>
          <p:nvPicPr>
            <p:cNvPr id="174" name="Google Shape;174;p22"/>
            <p:cNvPicPr preferRelativeResize="0"/>
            <p:nvPr/>
          </p:nvPicPr>
          <p:blipFill rotWithShape="1">
            <a:blip r:embed="rId2">
              <a:alphaModFix/>
            </a:blip>
            <a:srcRect l="67243" r="16176"/>
            <a:stretch/>
          </p:blipFill>
          <p:spPr>
            <a:xfrm>
              <a:off x="0" y="1627300"/>
              <a:ext cx="286999" cy="2089049"/>
            </a:xfrm>
            <a:prstGeom prst="rect">
              <a:avLst/>
            </a:prstGeom>
            <a:noFill/>
            <a:ln>
              <a:noFill/>
            </a:ln>
            <a:effectLst>
              <a:outerShdw blurRad="428625" dist="133350" dir="2460000" algn="bl" rotWithShape="0">
                <a:schemeClr val="accent3"/>
              </a:outerShdw>
            </a:effectLst>
          </p:spPr>
        </p:pic>
        <p:pic>
          <p:nvPicPr>
            <p:cNvPr id="175" name="Google Shape;175;p22"/>
            <p:cNvPicPr preferRelativeResize="0"/>
            <p:nvPr/>
          </p:nvPicPr>
          <p:blipFill rotWithShape="1">
            <a:blip r:embed="rId3">
              <a:alphaModFix/>
            </a:blip>
            <a:srcRect t="75209" b="7701"/>
            <a:stretch/>
          </p:blipFill>
          <p:spPr>
            <a:xfrm>
              <a:off x="5964425" y="-4975"/>
              <a:ext cx="3181899" cy="375300"/>
            </a:xfrm>
            <a:prstGeom prst="rect">
              <a:avLst/>
            </a:prstGeom>
            <a:noFill/>
            <a:ln>
              <a:noFill/>
            </a:ln>
            <a:effectLst>
              <a:outerShdw blurRad="285750" dist="133350" dir="8220000" algn="bl" rotWithShape="0">
                <a:schemeClr val="accent3"/>
              </a:outerShdw>
            </a:effectLst>
          </p:spPr>
        </p:pic>
      </p:grpSp>
      <p:cxnSp>
        <p:nvCxnSpPr>
          <p:cNvPr id="176" name="Google Shape;176;p22"/>
          <p:cNvCxnSpPr/>
          <p:nvPr/>
        </p:nvCxnSpPr>
        <p:spPr>
          <a:xfrm>
            <a:off x="712350" y="4774850"/>
            <a:ext cx="77193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201"/>
        <p:cNvGrpSpPr/>
        <p:nvPr/>
      </p:nvGrpSpPr>
      <p:grpSpPr>
        <a:xfrm>
          <a:off x="0" y="0"/>
          <a:ext cx="0" cy="0"/>
          <a:chOff x="0" y="0"/>
          <a:chExt cx="0" cy="0"/>
        </a:xfrm>
      </p:grpSpPr>
      <p:grpSp>
        <p:nvGrpSpPr>
          <p:cNvPr id="202" name="Google Shape;202;p28"/>
          <p:cNvGrpSpPr/>
          <p:nvPr/>
        </p:nvGrpSpPr>
        <p:grpSpPr>
          <a:xfrm>
            <a:off x="0" y="-4250"/>
            <a:ext cx="9143999" cy="3696713"/>
            <a:chOff x="0" y="-4250"/>
            <a:chExt cx="9143999" cy="3696713"/>
          </a:xfrm>
        </p:grpSpPr>
        <p:pic>
          <p:nvPicPr>
            <p:cNvPr id="203" name="Google Shape;203;p28"/>
            <p:cNvPicPr preferRelativeResize="0"/>
            <p:nvPr/>
          </p:nvPicPr>
          <p:blipFill rotWithShape="1">
            <a:blip r:embed="rId2">
              <a:alphaModFix/>
            </a:blip>
            <a:srcRect t="67791" b="15120"/>
            <a:stretch/>
          </p:blipFill>
          <p:spPr>
            <a:xfrm>
              <a:off x="5962100" y="-4250"/>
              <a:ext cx="3181899" cy="543750"/>
            </a:xfrm>
            <a:prstGeom prst="rect">
              <a:avLst/>
            </a:prstGeom>
            <a:noFill/>
            <a:ln>
              <a:noFill/>
            </a:ln>
            <a:effectLst>
              <a:outerShdw blurRad="285750" dist="133350" dir="8220000" algn="bl" rotWithShape="0">
                <a:schemeClr val="accent3"/>
              </a:outerShdw>
            </a:effectLst>
          </p:spPr>
        </p:pic>
        <p:pic>
          <p:nvPicPr>
            <p:cNvPr id="204" name="Google Shape;204;p28"/>
            <p:cNvPicPr preferRelativeResize="0"/>
            <p:nvPr/>
          </p:nvPicPr>
          <p:blipFill rotWithShape="1">
            <a:blip r:embed="rId3">
              <a:alphaModFix/>
            </a:blip>
            <a:srcRect l="67243" r="16176"/>
            <a:stretch/>
          </p:blipFill>
          <p:spPr>
            <a:xfrm>
              <a:off x="0" y="1603435"/>
              <a:ext cx="346351" cy="2089028"/>
            </a:xfrm>
            <a:prstGeom prst="rect">
              <a:avLst/>
            </a:prstGeom>
            <a:noFill/>
            <a:ln>
              <a:noFill/>
            </a:ln>
            <a:effectLst>
              <a:outerShdw blurRad="428625" dist="133350" dir="2460000" algn="bl" rotWithShape="0">
                <a:schemeClr val="accent3"/>
              </a:outerShdw>
            </a:effectLst>
          </p:spPr>
        </p:pic>
      </p:grpSp>
      <p:grpSp>
        <p:nvGrpSpPr>
          <p:cNvPr id="205" name="Google Shape;205;p28"/>
          <p:cNvGrpSpPr/>
          <p:nvPr/>
        </p:nvGrpSpPr>
        <p:grpSpPr>
          <a:xfrm>
            <a:off x="713225" y="539500"/>
            <a:ext cx="7739700" cy="4235350"/>
            <a:chOff x="713225" y="539500"/>
            <a:chExt cx="7739700" cy="4235350"/>
          </a:xfrm>
        </p:grpSpPr>
        <p:cxnSp>
          <p:nvCxnSpPr>
            <p:cNvPr id="206" name="Google Shape;206;p28"/>
            <p:cNvCxnSpPr/>
            <p:nvPr/>
          </p:nvCxnSpPr>
          <p:spPr>
            <a:xfrm>
              <a:off x="2445125" y="4774850"/>
              <a:ext cx="6007800" cy="0"/>
            </a:xfrm>
            <a:prstGeom prst="straightConnector1">
              <a:avLst/>
            </a:prstGeom>
            <a:noFill/>
            <a:ln w="9525" cap="flat" cmpd="sng">
              <a:solidFill>
                <a:schemeClr val="dk1"/>
              </a:solidFill>
              <a:prstDash val="solid"/>
              <a:round/>
              <a:headEnd type="none" w="med" len="med"/>
              <a:tailEnd type="none" w="med" len="med"/>
            </a:ln>
          </p:spPr>
        </p:cxnSp>
        <p:cxnSp>
          <p:nvCxnSpPr>
            <p:cNvPr id="207" name="Google Shape;207;p28"/>
            <p:cNvCxnSpPr/>
            <p:nvPr/>
          </p:nvCxnSpPr>
          <p:spPr>
            <a:xfrm rot="10800000">
              <a:off x="713225" y="539500"/>
              <a:ext cx="0" cy="577800"/>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Manrope"/>
              <a:buNone/>
              <a:defRPr sz="3000" b="1">
                <a:solidFill>
                  <a:schemeClr val="dk1"/>
                </a:solidFill>
                <a:latin typeface="Manrope"/>
                <a:ea typeface="Manrope"/>
                <a:cs typeface="Manrope"/>
                <a:sym typeface="Manrope"/>
              </a:defRPr>
            </a:lvl1pPr>
            <a:lvl2pPr lvl="1" rtl="0">
              <a:spcBef>
                <a:spcPts val="0"/>
              </a:spcBef>
              <a:spcAft>
                <a:spcPts val="0"/>
              </a:spcAft>
              <a:buClr>
                <a:schemeClr val="dk1"/>
              </a:buClr>
              <a:buSzPts val="3000"/>
              <a:buFont typeface="Manrope"/>
              <a:buNone/>
              <a:defRPr sz="3000" b="1">
                <a:solidFill>
                  <a:schemeClr val="dk1"/>
                </a:solidFill>
                <a:latin typeface="Manrope"/>
                <a:ea typeface="Manrope"/>
                <a:cs typeface="Manrope"/>
                <a:sym typeface="Manrope"/>
              </a:defRPr>
            </a:lvl2pPr>
            <a:lvl3pPr lvl="2" rtl="0">
              <a:spcBef>
                <a:spcPts val="0"/>
              </a:spcBef>
              <a:spcAft>
                <a:spcPts val="0"/>
              </a:spcAft>
              <a:buClr>
                <a:schemeClr val="dk1"/>
              </a:buClr>
              <a:buSzPts val="3000"/>
              <a:buFont typeface="Manrope"/>
              <a:buNone/>
              <a:defRPr sz="3000" b="1">
                <a:solidFill>
                  <a:schemeClr val="dk1"/>
                </a:solidFill>
                <a:latin typeface="Manrope"/>
                <a:ea typeface="Manrope"/>
                <a:cs typeface="Manrope"/>
                <a:sym typeface="Manrope"/>
              </a:defRPr>
            </a:lvl3pPr>
            <a:lvl4pPr lvl="3" rtl="0">
              <a:spcBef>
                <a:spcPts val="0"/>
              </a:spcBef>
              <a:spcAft>
                <a:spcPts val="0"/>
              </a:spcAft>
              <a:buClr>
                <a:schemeClr val="dk1"/>
              </a:buClr>
              <a:buSzPts val="3000"/>
              <a:buFont typeface="Manrope"/>
              <a:buNone/>
              <a:defRPr sz="3000" b="1">
                <a:solidFill>
                  <a:schemeClr val="dk1"/>
                </a:solidFill>
                <a:latin typeface="Manrope"/>
                <a:ea typeface="Manrope"/>
                <a:cs typeface="Manrope"/>
                <a:sym typeface="Manrope"/>
              </a:defRPr>
            </a:lvl4pPr>
            <a:lvl5pPr lvl="4" rtl="0">
              <a:spcBef>
                <a:spcPts val="0"/>
              </a:spcBef>
              <a:spcAft>
                <a:spcPts val="0"/>
              </a:spcAft>
              <a:buClr>
                <a:schemeClr val="dk1"/>
              </a:buClr>
              <a:buSzPts val="3000"/>
              <a:buFont typeface="Manrope"/>
              <a:buNone/>
              <a:defRPr sz="3000" b="1">
                <a:solidFill>
                  <a:schemeClr val="dk1"/>
                </a:solidFill>
                <a:latin typeface="Manrope"/>
                <a:ea typeface="Manrope"/>
                <a:cs typeface="Manrope"/>
                <a:sym typeface="Manrope"/>
              </a:defRPr>
            </a:lvl5pPr>
            <a:lvl6pPr lvl="5" rtl="0">
              <a:spcBef>
                <a:spcPts val="0"/>
              </a:spcBef>
              <a:spcAft>
                <a:spcPts val="0"/>
              </a:spcAft>
              <a:buClr>
                <a:schemeClr val="dk1"/>
              </a:buClr>
              <a:buSzPts val="3000"/>
              <a:buFont typeface="Manrope"/>
              <a:buNone/>
              <a:defRPr sz="3000" b="1">
                <a:solidFill>
                  <a:schemeClr val="dk1"/>
                </a:solidFill>
                <a:latin typeface="Manrope"/>
                <a:ea typeface="Manrope"/>
                <a:cs typeface="Manrope"/>
                <a:sym typeface="Manrope"/>
              </a:defRPr>
            </a:lvl6pPr>
            <a:lvl7pPr lvl="6" rtl="0">
              <a:spcBef>
                <a:spcPts val="0"/>
              </a:spcBef>
              <a:spcAft>
                <a:spcPts val="0"/>
              </a:spcAft>
              <a:buClr>
                <a:schemeClr val="dk1"/>
              </a:buClr>
              <a:buSzPts val="3000"/>
              <a:buFont typeface="Manrope"/>
              <a:buNone/>
              <a:defRPr sz="3000" b="1">
                <a:solidFill>
                  <a:schemeClr val="dk1"/>
                </a:solidFill>
                <a:latin typeface="Manrope"/>
                <a:ea typeface="Manrope"/>
                <a:cs typeface="Manrope"/>
                <a:sym typeface="Manrope"/>
              </a:defRPr>
            </a:lvl7pPr>
            <a:lvl8pPr lvl="7" rtl="0">
              <a:spcBef>
                <a:spcPts val="0"/>
              </a:spcBef>
              <a:spcAft>
                <a:spcPts val="0"/>
              </a:spcAft>
              <a:buClr>
                <a:schemeClr val="dk1"/>
              </a:buClr>
              <a:buSzPts val="3000"/>
              <a:buFont typeface="Manrope"/>
              <a:buNone/>
              <a:defRPr sz="3000" b="1">
                <a:solidFill>
                  <a:schemeClr val="dk1"/>
                </a:solidFill>
                <a:latin typeface="Manrope"/>
                <a:ea typeface="Manrope"/>
                <a:cs typeface="Manrope"/>
                <a:sym typeface="Manrope"/>
              </a:defRPr>
            </a:lvl8pPr>
            <a:lvl9pPr lvl="8" rtl="0">
              <a:spcBef>
                <a:spcPts val="0"/>
              </a:spcBef>
              <a:spcAft>
                <a:spcPts val="0"/>
              </a:spcAft>
              <a:buClr>
                <a:schemeClr val="dk1"/>
              </a:buClr>
              <a:buSzPts val="3000"/>
              <a:buFont typeface="Manrope"/>
              <a:buNone/>
              <a:defRPr sz="3000" b="1">
                <a:solidFill>
                  <a:schemeClr val="dk1"/>
                </a:solidFill>
                <a:latin typeface="Manrope"/>
                <a:ea typeface="Manrope"/>
                <a:cs typeface="Manrope"/>
                <a:sym typeface="Manrope"/>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1pPr>
            <a:lvl2pPr marL="914400" lvl="1" indent="-304800">
              <a:lnSpc>
                <a:spcPct val="100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2pPr>
            <a:lvl3pPr marL="1371600" lvl="2" indent="-304800">
              <a:lnSpc>
                <a:spcPct val="100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3pPr>
            <a:lvl4pPr marL="1828800" lvl="3" indent="-304800">
              <a:lnSpc>
                <a:spcPct val="100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4pPr>
            <a:lvl5pPr marL="2286000" lvl="4" indent="-304800">
              <a:lnSpc>
                <a:spcPct val="100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5pPr>
            <a:lvl6pPr marL="2743200" lvl="5" indent="-304800">
              <a:lnSpc>
                <a:spcPct val="100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6pPr>
            <a:lvl7pPr marL="3200400" lvl="6" indent="-304800">
              <a:lnSpc>
                <a:spcPct val="100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7pPr>
            <a:lvl8pPr marL="3657600" lvl="7" indent="-304800">
              <a:lnSpc>
                <a:spcPct val="100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8pPr>
            <a:lvl9pPr marL="4114800" lvl="8" indent="-304800">
              <a:lnSpc>
                <a:spcPct val="100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3" r:id="rId2"/>
    <p:sldLayoutId id="2147483654" r:id="rId3"/>
    <p:sldLayoutId id="2147483655" r:id="rId4"/>
    <p:sldLayoutId id="2147483658" r:id="rId5"/>
    <p:sldLayoutId id="2147483660" r:id="rId6"/>
    <p:sldLayoutId id="2147483662" r:id="rId7"/>
    <p:sldLayoutId id="2147483668" r:id="rId8"/>
    <p:sldLayoutId id="2147483674" r:id="rId9"/>
    <p:sldLayoutId id="2147483675" r:id="rId10"/>
    <p:sldLayoutId id="2147483679"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sv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22.png"/><Relationship Id="rId5" Type="http://schemas.openxmlformats.org/officeDocument/2006/relationships/image" Target="../media/image21.jpg"/><Relationship Id="rId4" Type="http://schemas.openxmlformats.org/officeDocument/2006/relationships/image" Target="../media/image20.jpg"/></Relationships>
</file>

<file path=ppt/slides/_rels/slide12.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22.png"/><Relationship Id="rId5" Type="http://schemas.openxmlformats.org/officeDocument/2006/relationships/image" Target="../media/image21.jpg"/><Relationship Id="rId4" Type="http://schemas.openxmlformats.org/officeDocument/2006/relationships/image" Target="../media/image20.jpg"/></Relationships>
</file>

<file path=ppt/slides/_rels/slide13.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jpg"/><Relationship Id="rId7"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22.png"/><Relationship Id="rId5" Type="http://schemas.openxmlformats.org/officeDocument/2006/relationships/image" Target="../media/image21.jpg"/><Relationship Id="rId4" Type="http://schemas.openxmlformats.org/officeDocument/2006/relationships/image" Target="../media/image20.jpg"/><Relationship Id="rId9" Type="http://schemas.openxmlformats.org/officeDocument/2006/relationships/image" Target="../media/image25.svg"/></Relationships>
</file>

<file path=ppt/slides/_rels/slide14.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jpg"/><Relationship Id="rId7"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22.png"/><Relationship Id="rId5" Type="http://schemas.openxmlformats.org/officeDocument/2006/relationships/image" Target="../media/image21.jpg"/><Relationship Id="rId10" Type="http://schemas.openxmlformats.org/officeDocument/2006/relationships/image" Target="../media/image26.jpg"/><Relationship Id="rId4" Type="http://schemas.openxmlformats.org/officeDocument/2006/relationships/image" Target="../media/image20.jpg"/><Relationship Id="rId9" Type="http://schemas.openxmlformats.org/officeDocument/2006/relationships/image" Target="../media/image25.svg"/></Relationships>
</file>

<file path=ppt/slides/_rels/slide15.xml.rels><?xml version="1.0" encoding="UTF-8" standalone="yes"?>
<Relationships xmlns="http://schemas.openxmlformats.org/package/2006/relationships"><Relationship Id="rId3" Type="http://schemas.openxmlformats.org/officeDocument/2006/relationships/image" Target="../media/image19.jpg"/><Relationship Id="rId7" Type="http://schemas.openxmlformats.org/officeDocument/2006/relationships/image" Target="../media/image26.jpg"/><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image" Target="../media/image22.png"/><Relationship Id="rId5" Type="http://schemas.openxmlformats.org/officeDocument/2006/relationships/image" Target="../media/image21.jpg"/><Relationship Id="rId4" Type="http://schemas.openxmlformats.org/officeDocument/2006/relationships/image" Target="../media/image20.jpg"/></Relationships>
</file>

<file path=ppt/slides/_rels/slide16.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svg"/><Relationship Id="rId2" Type="http://schemas.openxmlformats.org/officeDocument/2006/relationships/notesSlide" Target="../notesSlides/notesSlide12.xml"/><Relationship Id="rId1" Type="http://schemas.openxmlformats.org/officeDocument/2006/relationships/slideLayout" Target="../slideLayouts/slideLayout8.xml"/><Relationship Id="rId6" Type="http://schemas.openxmlformats.org/officeDocument/2006/relationships/image" Target="../media/image30.png"/><Relationship Id="rId5" Type="http://schemas.openxmlformats.org/officeDocument/2006/relationships/image" Target="../media/image29.svg"/><Relationship Id="rId4" Type="http://schemas.openxmlformats.org/officeDocument/2006/relationships/image" Target="../media/image28.png"/><Relationship Id="rId9" Type="http://schemas.openxmlformats.org/officeDocument/2006/relationships/image" Target="../media/image33.svg"/></Relationships>
</file>

<file path=ppt/slides/_rels/slide17.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36.svg"/><Relationship Id="rId3" Type="http://schemas.openxmlformats.org/officeDocument/2006/relationships/image" Target="../media/image27.png"/><Relationship Id="rId7" Type="http://schemas.openxmlformats.org/officeDocument/2006/relationships/image" Target="../media/image31.svg"/><Relationship Id="rId12" Type="http://schemas.openxmlformats.org/officeDocument/2006/relationships/image" Target="../media/image35.png"/><Relationship Id="rId2" Type="http://schemas.openxmlformats.org/officeDocument/2006/relationships/notesSlide" Target="../notesSlides/notesSlide13.xml"/><Relationship Id="rId1" Type="http://schemas.openxmlformats.org/officeDocument/2006/relationships/slideLayout" Target="../slideLayouts/slideLayout8.xml"/><Relationship Id="rId6" Type="http://schemas.openxmlformats.org/officeDocument/2006/relationships/image" Target="../media/image30.png"/><Relationship Id="rId11" Type="http://schemas.microsoft.com/office/2007/relationships/hdphoto" Target="../media/hdphoto1.wdp"/><Relationship Id="rId5" Type="http://schemas.openxmlformats.org/officeDocument/2006/relationships/image" Target="../media/image29.svg"/><Relationship Id="rId10" Type="http://schemas.openxmlformats.org/officeDocument/2006/relationships/image" Target="../media/image34.png"/><Relationship Id="rId4" Type="http://schemas.openxmlformats.org/officeDocument/2006/relationships/image" Target="../media/image28.png"/><Relationship Id="rId9" Type="http://schemas.openxmlformats.org/officeDocument/2006/relationships/image" Target="../media/image33.svg"/></Relationships>
</file>

<file path=ppt/slides/_rels/slide18.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36.svg"/><Relationship Id="rId3" Type="http://schemas.openxmlformats.org/officeDocument/2006/relationships/image" Target="../media/image27.png"/><Relationship Id="rId7" Type="http://schemas.openxmlformats.org/officeDocument/2006/relationships/image" Target="../media/image31.svg"/><Relationship Id="rId12" Type="http://schemas.openxmlformats.org/officeDocument/2006/relationships/image" Target="../media/image35.png"/><Relationship Id="rId2" Type="http://schemas.openxmlformats.org/officeDocument/2006/relationships/notesSlide" Target="../notesSlides/notesSlide14.xml"/><Relationship Id="rId1" Type="http://schemas.openxmlformats.org/officeDocument/2006/relationships/slideLayout" Target="../slideLayouts/slideLayout8.xml"/><Relationship Id="rId6" Type="http://schemas.openxmlformats.org/officeDocument/2006/relationships/image" Target="../media/image30.png"/><Relationship Id="rId11" Type="http://schemas.microsoft.com/office/2007/relationships/hdphoto" Target="../media/hdphoto1.wdp"/><Relationship Id="rId5" Type="http://schemas.openxmlformats.org/officeDocument/2006/relationships/image" Target="../media/image29.svg"/><Relationship Id="rId15" Type="http://schemas.openxmlformats.org/officeDocument/2006/relationships/image" Target="../media/image38.svg"/><Relationship Id="rId10" Type="http://schemas.openxmlformats.org/officeDocument/2006/relationships/image" Target="../media/image34.png"/><Relationship Id="rId4" Type="http://schemas.openxmlformats.org/officeDocument/2006/relationships/image" Target="../media/image28.png"/><Relationship Id="rId9" Type="http://schemas.openxmlformats.org/officeDocument/2006/relationships/image" Target="../media/image33.svg"/><Relationship Id="rId14" Type="http://schemas.openxmlformats.org/officeDocument/2006/relationships/image" Target="../media/image37.png"/></Relationships>
</file>

<file path=ppt/slides/_rels/slide19.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36.svg"/><Relationship Id="rId3" Type="http://schemas.openxmlformats.org/officeDocument/2006/relationships/image" Target="../media/image27.png"/><Relationship Id="rId7" Type="http://schemas.openxmlformats.org/officeDocument/2006/relationships/image" Target="../media/image31.svg"/><Relationship Id="rId12" Type="http://schemas.openxmlformats.org/officeDocument/2006/relationships/image" Target="../media/image35.png"/><Relationship Id="rId17" Type="http://schemas.openxmlformats.org/officeDocument/2006/relationships/image" Target="../media/image40.svg"/><Relationship Id="rId2" Type="http://schemas.openxmlformats.org/officeDocument/2006/relationships/notesSlide" Target="../notesSlides/notesSlide15.xml"/><Relationship Id="rId16" Type="http://schemas.openxmlformats.org/officeDocument/2006/relationships/image" Target="../media/image39.png"/><Relationship Id="rId1" Type="http://schemas.openxmlformats.org/officeDocument/2006/relationships/slideLayout" Target="../slideLayouts/slideLayout8.xml"/><Relationship Id="rId6" Type="http://schemas.openxmlformats.org/officeDocument/2006/relationships/image" Target="../media/image30.png"/><Relationship Id="rId11" Type="http://schemas.microsoft.com/office/2007/relationships/hdphoto" Target="../media/hdphoto1.wdp"/><Relationship Id="rId5" Type="http://schemas.openxmlformats.org/officeDocument/2006/relationships/image" Target="../media/image29.svg"/><Relationship Id="rId15" Type="http://schemas.openxmlformats.org/officeDocument/2006/relationships/image" Target="../media/image38.svg"/><Relationship Id="rId10" Type="http://schemas.openxmlformats.org/officeDocument/2006/relationships/image" Target="../media/image34.png"/><Relationship Id="rId4" Type="http://schemas.openxmlformats.org/officeDocument/2006/relationships/image" Target="../media/image28.png"/><Relationship Id="rId9" Type="http://schemas.openxmlformats.org/officeDocument/2006/relationships/image" Target="../media/image33.svg"/><Relationship Id="rId14" Type="http://schemas.openxmlformats.org/officeDocument/2006/relationships/image" Target="../media/image37.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6.svg"/></Relationships>
</file>

<file path=ppt/slides/_rels/slide20.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36.svg"/><Relationship Id="rId3" Type="http://schemas.openxmlformats.org/officeDocument/2006/relationships/image" Target="../media/image27.png"/><Relationship Id="rId7" Type="http://schemas.openxmlformats.org/officeDocument/2006/relationships/image" Target="../media/image31.svg"/><Relationship Id="rId12" Type="http://schemas.openxmlformats.org/officeDocument/2006/relationships/image" Target="../media/image35.png"/><Relationship Id="rId17" Type="http://schemas.openxmlformats.org/officeDocument/2006/relationships/image" Target="../media/image42.svg"/><Relationship Id="rId2" Type="http://schemas.openxmlformats.org/officeDocument/2006/relationships/notesSlide" Target="../notesSlides/notesSlide16.xml"/><Relationship Id="rId16" Type="http://schemas.openxmlformats.org/officeDocument/2006/relationships/image" Target="../media/image41.png"/><Relationship Id="rId1" Type="http://schemas.openxmlformats.org/officeDocument/2006/relationships/slideLayout" Target="../slideLayouts/slideLayout8.xml"/><Relationship Id="rId6" Type="http://schemas.openxmlformats.org/officeDocument/2006/relationships/image" Target="../media/image30.png"/><Relationship Id="rId11" Type="http://schemas.microsoft.com/office/2007/relationships/hdphoto" Target="../media/hdphoto1.wdp"/><Relationship Id="rId5" Type="http://schemas.openxmlformats.org/officeDocument/2006/relationships/image" Target="../media/image29.svg"/><Relationship Id="rId15" Type="http://schemas.openxmlformats.org/officeDocument/2006/relationships/image" Target="../media/image38.svg"/><Relationship Id="rId10" Type="http://schemas.openxmlformats.org/officeDocument/2006/relationships/image" Target="../media/image34.png"/><Relationship Id="rId4" Type="http://schemas.openxmlformats.org/officeDocument/2006/relationships/image" Target="../media/image28.png"/><Relationship Id="rId9" Type="http://schemas.openxmlformats.org/officeDocument/2006/relationships/image" Target="../media/image33.svg"/><Relationship Id="rId14" Type="http://schemas.openxmlformats.org/officeDocument/2006/relationships/image" Target="../media/image37.png"/></Relationships>
</file>

<file path=ppt/slides/_rels/slide2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5.svg"/><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7.svg"/><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5.svg"/><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3" Type="http://schemas.openxmlformats.org/officeDocument/2006/relationships/hyperlink" Target="https://www.flaticon.com/free-icons/antenna" TargetMode="External"/><Relationship Id="rId2" Type="http://schemas.openxmlformats.org/officeDocument/2006/relationships/hyperlink" Target="https://www.flaticon.com/free-icons/light-dependent-resistor" TargetMode="External"/><Relationship Id="rId1" Type="http://schemas.openxmlformats.org/officeDocument/2006/relationships/slideLayout" Target="../slideLayouts/slideLayout11.xml"/><Relationship Id="rId4" Type="http://schemas.openxmlformats.org/officeDocument/2006/relationships/hyperlink" Target="https://www.flaticon.com/free-icons/spirit-level"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8" Type="http://schemas.openxmlformats.org/officeDocument/2006/relationships/image" Target="../media/image51.svg"/><Relationship Id="rId3" Type="http://schemas.openxmlformats.org/officeDocument/2006/relationships/image" Target="../media/image48.png"/><Relationship Id="rId7" Type="http://schemas.openxmlformats.org/officeDocument/2006/relationships/image" Target="../media/image50.png"/><Relationship Id="rId2" Type="http://schemas.openxmlformats.org/officeDocument/2006/relationships/notesSlide" Target="../notesSlides/notesSlide17.xml"/><Relationship Id="rId1" Type="http://schemas.openxmlformats.org/officeDocument/2006/relationships/slideLayout" Target="../slideLayouts/slideLayout6.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49.svg"/></Relationships>
</file>

<file path=ppt/slides/_rels/slide37.xml.rels><?xml version="1.0" encoding="UTF-8" standalone="yes"?>
<Relationships xmlns="http://schemas.openxmlformats.org/package/2006/relationships"><Relationship Id="rId8" Type="http://schemas.openxmlformats.org/officeDocument/2006/relationships/image" Target="../media/image51.svg"/><Relationship Id="rId3" Type="http://schemas.openxmlformats.org/officeDocument/2006/relationships/image" Target="../media/image48.png"/><Relationship Id="rId7" Type="http://schemas.openxmlformats.org/officeDocument/2006/relationships/image" Target="../media/image50.png"/><Relationship Id="rId2" Type="http://schemas.openxmlformats.org/officeDocument/2006/relationships/notesSlide" Target="../notesSlides/notesSlide18.xml"/><Relationship Id="rId1" Type="http://schemas.openxmlformats.org/officeDocument/2006/relationships/slideLayout" Target="../slideLayouts/slideLayout6.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49.svg"/></Relationships>
</file>

<file path=ppt/slides/_rels/slide38.xml.rels><?xml version="1.0" encoding="UTF-8" standalone="yes"?>
<Relationships xmlns="http://schemas.openxmlformats.org/package/2006/relationships"><Relationship Id="rId8" Type="http://schemas.openxmlformats.org/officeDocument/2006/relationships/image" Target="../media/image29.svg"/><Relationship Id="rId13" Type="http://schemas.openxmlformats.org/officeDocument/2006/relationships/image" Target="../media/image33.svg"/><Relationship Id="rId3" Type="http://schemas.openxmlformats.org/officeDocument/2006/relationships/image" Target="../media/image52.png"/><Relationship Id="rId7" Type="http://schemas.openxmlformats.org/officeDocument/2006/relationships/image" Target="../media/image28.png"/><Relationship Id="rId12" Type="http://schemas.openxmlformats.org/officeDocument/2006/relationships/image" Target="../media/image32.png"/><Relationship Id="rId2" Type="http://schemas.openxmlformats.org/officeDocument/2006/relationships/notesSlide" Target="../notesSlides/notesSlide19.xml"/><Relationship Id="rId1" Type="http://schemas.openxmlformats.org/officeDocument/2006/relationships/slideLayout" Target="../slideLayouts/slideLayout8.xml"/><Relationship Id="rId6" Type="http://schemas.openxmlformats.org/officeDocument/2006/relationships/image" Target="../media/image27.png"/><Relationship Id="rId11" Type="http://schemas.openxmlformats.org/officeDocument/2006/relationships/image" Target="../media/image31.svg"/><Relationship Id="rId5" Type="http://schemas.openxmlformats.org/officeDocument/2006/relationships/image" Target="../media/image54.png"/><Relationship Id="rId10" Type="http://schemas.openxmlformats.org/officeDocument/2006/relationships/image" Target="../media/image30.png"/><Relationship Id="rId4" Type="http://schemas.openxmlformats.org/officeDocument/2006/relationships/image" Target="../media/image53.svg"/><Relationship Id="rId9" Type="http://schemas.openxmlformats.org/officeDocument/2006/relationships/image" Target="../media/image55.png"/></Relationships>
</file>

<file path=ppt/slides/_rels/slide3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microsoft.com/office/2018/10/relationships/comments" Target="../comments/modernComment_131_4B1D816B.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14.jpg"/><Relationship Id="rId4" Type="http://schemas.openxmlformats.org/officeDocument/2006/relationships/image" Target="../media/image13.jpg"/></Relationships>
</file>

<file path=ppt/slides/_rels/slide7.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33"/>
          <p:cNvSpPr txBox="1">
            <a:spLocks noGrp="1"/>
          </p:cNvSpPr>
          <p:nvPr>
            <p:ph type="ctrTitle"/>
          </p:nvPr>
        </p:nvSpPr>
        <p:spPr>
          <a:xfrm>
            <a:off x="3528123" y="1876806"/>
            <a:ext cx="4708301" cy="2160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The Talking Mailbox</a:t>
            </a:r>
            <a:endParaRPr dirty="0"/>
          </a:p>
        </p:txBody>
      </p:sp>
      <p:sp>
        <p:nvSpPr>
          <p:cNvPr id="224" name="Google Shape;224;p33"/>
          <p:cNvSpPr txBox="1">
            <a:spLocks noGrp="1"/>
          </p:cNvSpPr>
          <p:nvPr>
            <p:ph type="subTitle" idx="1"/>
          </p:nvPr>
        </p:nvSpPr>
        <p:spPr>
          <a:xfrm>
            <a:off x="1018025" y="528894"/>
            <a:ext cx="5607963" cy="577800"/>
          </a:xfrm>
          <a:prstGeom prst="rect">
            <a:avLst/>
          </a:prstGeom>
        </p:spPr>
        <p:txBody>
          <a:bodyPr spcFirstLastPara="1" wrap="square" lIns="91425" tIns="91425" rIns="91425" bIns="91425" anchor="t" anchorCtr="0">
            <a:noAutofit/>
          </a:bodyPr>
          <a:lstStyle/>
          <a:p>
            <a:pPr marL="0" lvl="0" indent="0"/>
            <a:r>
              <a:rPr lang="en-US" sz="1800" b="1" dirty="0"/>
              <a:t>LoRa-WAN Post Detection System</a:t>
            </a:r>
            <a:endParaRPr sz="1800" b="1" dirty="0"/>
          </a:p>
        </p:txBody>
      </p:sp>
      <p:sp>
        <p:nvSpPr>
          <p:cNvPr id="225" name="Google Shape;225;p33"/>
          <p:cNvSpPr txBox="1"/>
          <p:nvPr/>
        </p:nvSpPr>
        <p:spPr>
          <a:xfrm>
            <a:off x="2406326" y="4433150"/>
            <a:ext cx="5228188" cy="341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dk1"/>
                </a:solidFill>
                <a:latin typeface="Roboto"/>
                <a:ea typeface="Roboto"/>
                <a:cs typeface="Roboto"/>
                <a:sym typeface="Roboto"/>
              </a:rPr>
              <a:t>By Abhinav Kothari (33349) and Justin Chin Cheong (34140)</a:t>
            </a:r>
            <a:endParaRPr dirty="0">
              <a:solidFill>
                <a:schemeClr val="dk1"/>
              </a:solidFill>
              <a:latin typeface="Roboto"/>
              <a:ea typeface="Roboto"/>
              <a:cs typeface="Roboto"/>
              <a:sym typeface="Roboto"/>
            </a:endParaRPr>
          </a:p>
        </p:txBody>
      </p:sp>
      <p:pic>
        <p:nvPicPr>
          <p:cNvPr id="4" name="Graphic 3">
            <a:extLst>
              <a:ext uri="{FF2B5EF4-FFF2-40B4-BE49-F238E27FC236}">
                <a16:creationId xmlns:a16="http://schemas.microsoft.com/office/drawing/2014/main" id="{8F57D983-69FC-A606-6885-799CC343E1E0}"/>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1711382" y="1876806"/>
            <a:ext cx="1389888" cy="1389888"/>
          </a:xfrm>
          <a:prstGeom prst="rect">
            <a:avLst/>
          </a:prstGeom>
        </p:spPr>
      </p:pic>
    </p:spTree>
  </p:cSld>
  <p:clrMapOvr>
    <a:masterClrMapping/>
  </p:clrMapOvr>
  <p:transition spd="slow">
    <p:cove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89">
          <a:extLst>
            <a:ext uri="{FF2B5EF4-FFF2-40B4-BE49-F238E27FC236}">
              <a16:creationId xmlns:a16="http://schemas.microsoft.com/office/drawing/2014/main" id="{1926F49F-187B-FB30-ABF9-4F6A885273C0}"/>
            </a:ext>
          </a:extLst>
        </p:cNvPr>
        <p:cNvGrpSpPr/>
        <p:nvPr/>
      </p:nvGrpSpPr>
      <p:grpSpPr>
        <a:xfrm>
          <a:off x="0" y="0"/>
          <a:ext cx="0" cy="0"/>
          <a:chOff x="0" y="0"/>
          <a:chExt cx="0" cy="0"/>
        </a:xfrm>
      </p:grpSpPr>
      <p:sp>
        <p:nvSpPr>
          <p:cNvPr id="290" name="Google Shape;290;p39">
            <a:extLst>
              <a:ext uri="{FF2B5EF4-FFF2-40B4-BE49-F238E27FC236}">
                <a16:creationId xmlns:a16="http://schemas.microsoft.com/office/drawing/2014/main" id="{B521C9F1-E60B-303A-A3B1-9977BB990A68}"/>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Bill of Materials</a:t>
            </a:r>
            <a:endParaRPr dirty="0"/>
          </a:p>
        </p:txBody>
      </p:sp>
      <p:graphicFrame>
        <p:nvGraphicFramePr>
          <p:cNvPr id="21" name="Table 20">
            <a:extLst>
              <a:ext uri="{FF2B5EF4-FFF2-40B4-BE49-F238E27FC236}">
                <a16:creationId xmlns:a16="http://schemas.microsoft.com/office/drawing/2014/main" id="{27DA87A9-EDE1-8BD1-E166-B8D96EC9189B}"/>
              </a:ext>
            </a:extLst>
          </p:cNvPr>
          <p:cNvGraphicFramePr>
            <a:graphicFrameLocks noGrp="1"/>
          </p:cNvGraphicFramePr>
          <p:nvPr>
            <p:extLst>
              <p:ext uri="{D42A27DB-BD31-4B8C-83A1-F6EECF244321}">
                <p14:modId xmlns:p14="http://schemas.microsoft.com/office/powerpoint/2010/main" val="380302687"/>
              </p:ext>
            </p:extLst>
          </p:nvPr>
        </p:nvGraphicFramePr>
        <p:xfrm>
          <a:off x="834572" y="1068525"/>
          <a:ext cx="7336971" cy="3708400"/>
        </p:xfrm>
        <a:graphic>
          <a:graphicData uri="http://schemas.openxmlformats.org/drawingml/2006/table">
            <a:tbl>
              <a:tblPr firstRow="1" bandRow="1">
                <a:tableStyleId>{3C2FFA5D-87B4-456A-9821-1D502468CF0F}</a:tableStyleId>
              </a:tblPr>
              <a:tblGrid>
                <a:gridCol w="2010228">
                  <a:extLst>
                    <a:ext uri="{9D8B030D-6E8A-4147-A177-3AD203B41FA5}">
                      <a16:colId xmlns:a16="http://schemas.microsoft.com/office/drawing/2014/main" val="3372226300"/>
                    </a:ext>
                  </a:extLst>
                </a:gridCol>
                <a:gridCol w="3468914">
                  <a:extLst>
                    <a:ext uri="{9D8B030D-6E8A-4147-A177-3AD203B41FA5}">
                      <a16:colId xmlns:a16="http://schemas.microsoft.com/office/drawing/2014/main" val="3864724883"/>
                    </a:ext>
                  </a:extLst>
                </a:gridCol>
                <a:gridCol w="1857829">
                  <a:extLst>
                    <a:ext uri="{9D8B030D-6E8A-4147-A177-3AD203B41FA5}">
                      <a16:colId xmlns:a16="http://schemas.microsoft.com/office/drawing/2014/main" val="4221096465"/>
                    </a:ext>
                  </a:extLst>
                </a:gridCol>
              </a:tblGrid>
              <a:tr h="370840">
                <a:tc>
                  <a:txBody>
                    <a:bodyPr/>
                    <a:lstStyle/>
                    <a:p>
                      <a:r>
                        <a:rPr lang="en-US" dirty="0"/>
                        <a:t>Component</a:t>
                      </a:r>
                    </a:p>
                  </a:txBody>
                  <a:tcPr/>
                </a:tc>
                <a:tc>
                  <a:txBody>
                    <a:bodyPr/>
                    <a:lstStyle/>
                    <a:p>
                      <a:r>
                        <a:rPr lang="en-US" dirty="0"/>
                        <a:t>Description</a:t>
                      </a:r>
                    </a:p>
                  </a:txBody>
                  <a:tcPr/>
                </a:tc>
                <a:tc>
                  <a:txBody>
                    <a:bodyPr/>
                    <a:lstStyle/>
                    <a:p>
                      <a:r>
                        <a:rPr lang="en-US" dirty="0"/>
                        <a:t>Price [EUR]</a:t>
                      </a:r>
                    </a:p>
                  </a:txBody>
                  <a:tcPr/>
                </a:tc>
                <a:extLst>
                  <a:ext uri="{0D108BD9-81ED-4DB2-BD59-A6C34878D82A}">
                    <a16:rowId xmlns:a16="http://schemas.microsoft.com/office/drawing/2014/main" val="1159753766"/>
                  </a:ext>
                </a:extLst>
              </a:tr>
              <a:tr h="370840">
                <a:tc>
                  <a:txBody>
                    <a:bodyPr/>
                    <a:lstStyle/>
                    <a:p>
                      <a:pPr marL="0" indent="0">
                        <a:buFont typeface="Arial" panose="020B0604020202020204" pitchFamily="34" charset="0"/>
                        <a:buNone/>
                      </a:pPr>
                      <a:r>
                        <a:rPr lang="en-US" dirty="0"/>
                        <a:t>Weight Sensor</a:t>
                      </a:r>
                    </a:p>
                  </a:txBody>
                  <a:tcPr/>
                </a:tc>
                <a:tc>
                  <a:txBody>
                    <a:bodyPr/>
                    <a:lstStyle/>
                    <a:p>
                      <a:r>
                        <a:rPr lang="en-US" dirty="0"/>
                        <a:t>JOY-IT Load Cell + HX711</a:t>
                      </a:r>
                    </a:p>
                  </a:txBody>
                  <a:tcPr/>
                </a:tc>
                <a:tc>
                  <a:txBody>
                    <a:bodyPr/>
                    <a:lstStyle/>
                    <a:p>
                      <a:r>
                        <a:rPr lang="en-US" dirty="0"/>
                        <a:t>6.40</a:t>
                      </a:r>
                    </a:p>
                  </a:txBody>
                  <a:tcPr/>
                </a:tc>
                <a:extLst>
                  <a:ext uri="{0D108BD9-81ED-4DB2-BD59-A6C34878D82A}">
                    <a16:rowId xmlns:a16="http://schemas.microsoft.com/office/drawing/2014/main" val="2408203702"/>
                  </a:ext>
                </a:extLst>
              </a:tr>
              <a:tr h="370840">
                <a:tc>
                  <a:txBody>
                    <a:bodyPr/>
                    <a:lstStyle/>
                    <a:p>
                      <a:pPr marL="0" indent="0">
                        <a:buFont typeface="Arial" panose="020B0604020202020204" pitchFamily="34" charset="0"/>
                        <a:buNone/>
                      </a:pPr>
                      <a:r>
                        <a:rPr lang="en-US" dirty="0"/>
                        <a:t>Digital Tilt Switch</a:t>
                      </a:r>
                    </a:p>
                  </a:txBody>
                  <a:tcPr/>
                </a:tc>
                <a:tc>
                  <a:txBody>
                    <a:bodyPr/>
                    <a:lstStyle/>
                    <a:p>
                      <a:r>
                        <a:rPr lang="en-US" dirty="0"/>
                        <a:t>IDUINO Ball Tilt Switch</a:t>
                      </a:r>
                    </a:p>
                  </a:txBody>
                  <a:tcPr/>
                </a:tc>
                <a:tc>
                  <a:txBody>
                    <a:bodyPr/>
                    <a:lstStyle/>
                    <a:p>
                      <a:r>
                        <a:rPr lang="en-US" dirty="0"/>
                        <a:t>0.94</a:t>
                      </a:r>
                    </a:p>
                  </a:txBody>
                  <a:tcPr/>
                </a:tc>
                <a:extLst>
                  <a:ext uri="{0D108BD9-81ED-4DB2-BD59-A6C34878D82A}">
                    <a16:rowId xmlns:a16="http://schemas.microsoft.com/office/drawing/2014/main" val="4155050488"/>
                  </a:ext>
                </a:extLst>
              </a:tr>
              <a:tr h="37084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Digital Light Sensor</a:t>
                      </a:r>
                    </a:p>
                  </a:txBody>
                  <a:tcPr/>
                </a:tc>
                <a:tc>
                  <a:txBody>
                    <a:bodyPr/>
                    <a:lstStyle/>
                    <a:p>
                      <a:r>
                        <a:rPr lang="en-US" dirty="0" err="1"/>
                        <a:t>Sertronics</a:t>
                      </a:r>
                      <a:r>
                        <a:rPr lang="en-US" dirty="0"/>
                        <a:t> LDR</a:t>
                      </a:r>
                    </a:p>
                  </a:txBody>
                  <a:tcPr/>
                </a:tc>
                <a:tc>
                  <a:txBody>
                    <a:bodyPr/>
                    <a:lstStyle/>
                    <a:p>
                      <a:r>
                        <a:rPr lang="en-US" dirty="0"/>
                        <a:t>1.35</a:t>
                      </a:r>
                    </a:p>
                  </a:txBody>
                  <a:tcPr/>
                </a:tc>
                <a:extLst>
                  <a:ext uri="{0D108BD9-81ED-4DB2-BD59-A6C34878D82A}">
                    <a16:rowId xmlns:a16="http://schemas.microsoft.com/office/drawing/2014/main" val="2192963575"/>
                  </a:ext>
                </a:extLst>
              </a:tr>
              <a:tr h="370840">
                <a:tc>
                  <a:txBody>
                    <a:bodyPr/>
                    <a:lstStyle/>
                    <a:p>
                      <a:pPr marL="0" indent="0">
                        <a:buFont typeface="Arial" panose="020B0604020202020204" pitchFamily="34" charset="0"/>
                        <a:buNone/>
                      </a:pPr>
                      <a:r>
                        <a:rPr lang="en-US" dirty="0"/>
                        <a:t>MCU + LoRa Module</a:t>
                      </a:r>
                    </a:p>
                  </a:txBody>
                  <a:tcPr/>
                </a:tc>
                <a:tc>
                  <a:txBody>
                    <a:bodyPr/>
                    <a:lstStyle/>
                    <a:p>
                      <a:r>
                        <a:rPr lang="en-US" dirty="0" err="1"/>
                        <a:t>Seeedstudio</a:t>
                      </a:r>
                      <a:r>
                        <a:rPr lang="en-US" dirty="0"/>
                        <a:t> Xiao ESP32 + </a:t>
                      </a:r>
                      <a:r>
                        <a:rPr lang="en-US" dirty="0" err="1"/>
                        <a:t>Wio</a:t>
                      </a:r>
                      <a:r>
                        <a:rPr lang="en-US" dirty="0"/>
                        <a:t> SX1262</a:t>
                      </a:r>
                    </a:p>
                  </a:txBody>
                  <a:tcPr/>
                </a:tc>
                <a:tc>
                  <a:txBody>
                    <a:bodyPr/>
                    <a:lstStyle/>
                    <a:p>
                      <a:r>
                        <a:rPr lang="en-US" dirty="0"/>
                        <a:t>11.68</a:t>
                      </a:r>
                    </a:p>
                  </a:txBody>
                  <a:tcPr/>
                </a:tc>
                <a:extLst>
                  <a:ext uri="{0D108BD9-81ED-4DB2-BD59-A6C34878D82A}">
                    <a16:rowId xmlns:a16="http://schemas.microsoft.com/office/drawing/2014/main" val="18599366"/>
                  </a:ext>
                </a:extLst>
              </a:tr>
              <a:tr h="370840">
                <a:tc>
                  <a:txBody>
                    <a:bodyPr/>
                    <a:lstStyle/>
                    <a:p>
                      <a:pPr marL="0" indent="0">
                        <a:buFont typeface="Arial" panose="020B0604020202020204" pitchFamily="34" charset="0"/>
                        <a:buNone/>
                      </a:pPr>
                      <a:r>
                        <a:rPr lang="en-US" dirty="0"/>
                        <a:t>Antenna</a:t>
                      </a:r>
                    </a:p>
                  </a:txBody>
                  <a:tcPr/>
                </a:tc>
                <a:tc>
                  <a:txBody>
                    <a:bodyPr/>
                    <a:lstStyle/>
                    <a:p>
                      <a:r>
                        <a:rPr lang="en-US" dirty="0"/>
                        <a:t>Amphenol 868MHz long range </a:t>
                      </a:r>
                    </a:p>
                  </a:txBody>
                  <a:tcPr/>
                </a:tc>
                <a:tc>
                  <a:txBody>
                    <a:bodyPr/>
                    <a:lstStyle/>
                    <a:p>
                      <a:r>
                        <a:rPr lang="en-US" dirty="0"/>
                        <a:t>2.69</a:t>
                      </a:r>
                    </a:p>
                  </a:txBody>
                  <a:tcPr/>
                </a:tc>
                <a:extLst>
                  <a:ext uri="{0D108BD9-81ED-4DB2-BD59-A6C34878D82A}">
                    <a16:rowId xmlns:a16="http://schemas.microsoft.com/office/drawing/2014/main" val="2372259033"/>
                  </a:ext>
                </a:extLst>
              </a:tr>
              <a:tr h="37084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Battery</a:t>
                      </a:r>
                    </a:p>
                  </a:txBody>
                  <a:tcPr/>
                </a:tc>
                <a:tc>
                  <a:txBody>
                    <a:bodyPr/>
                    <a:lstStyle/>
                    <a:p>
                      <a:r>
                        <a:rPr lang="en-US" dirty="0"/>
                        <a:t>SOLDERED 1800mAh Li-Ion Pouch</a:t>
                      </a:r>
                    </a:p>
                  </a:txBody>
                  <a:tcPr/>
                </a:tc>
                <a:tc>
                  <a:txBody>
                    <a:bodyPr/>
                    <a:lstStyle/>
                    <a:p>
                      <a:r>
                        <a:rPr lang="en-US" dirty="0"/>
                        <a:t>10.24</a:t>
                      </a:r>
                    </a:p>
                  </a:txBody>
                  <a:tcPr/>
                </a:tc>
                <a:extLst>
                  <a:ext uri="{0D108BD9-81ED-4DB2-BD59-A6C34878D82A}">
                    <a16:rowId xmlns:a16="http://schemas.microsoft.com/office/drawing/2014/main" val="2657914201"/>
                  </a:ext>
                </a:extLst>
              </a:tr>
              <a:tr h="37084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Housing</a:t>
                      </a:r>
                    </a:p>
                  </a:txBody>
                  <a:tcPr/>
                </a:tc>
                <a:tc>
                  <a:txBody>
                    <a:bodyPr/>
                    <a:lstStyle/>
                    <a:p>
                      <a:r>
                        <a:rPr lang="en-US" dirty="0"/>
                        <a:t>Load Cell platform</a:t>
                      </a:r>
                    </a:p>
                  </a:txBody>
                  <a:tcPr/>
                </a:tc>
                <a:tc>
                  <a:txBody>
                    <a:bodyPr/>
                    <a:lstStyle/>
                    <a:p>
                      <a:r>
                        <a:rPr lang="en-US" dirty="0"/>
                        <a:t>11.50</a:t>
                      </a:r>
                    </a:p>
                  </a:txBody>
                  <a:tcPr/>
                </a:tc>
                <a:extLst>
                  <a:ext uri="{0D108BD9-81ED-4DB2-BD59-A6C34878D82A}">
                    <a16:rowId xmlns:a16="http://schemas.microsoft.com/office/drawing/2014/main" val="2833256619"/>
                  </a:ext>
                </a:extLst>
              </a:tr>
              <a:tr h="37084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Misc. Electronics</a:t>
                      </a:r>
                    </a:p>
                  </a:txBody>
                  <a:tcPr/>
                </a:tc>
                <a:tc>
                  <a:txBody>
                    <a:bodyPr/>
                    <a:lstStyle/>
                    <a:p>
                      <a:r>
                        <a:rPr lang="en-US" dirty="0"/>
                        <a:t>Wires, Resistors, Breadboard, </a:t>
                      </a:r>
                      <a:r>
                        <a:rPr lang="en-US" dirty="0" err="1"/>
                        <a:t>etc</a:t>
                      </a:r>
                      <a:endParaRPr lang="en-US" dirty="0"/>
                    </a:p>
                  </a:txBody>
                  <a:tcPr/>
                </a:tc>
                <a:tc>
                  <a:txBody>
                    <a:bodyPr/>
                    <a:lstStyle/>
                    <a:p>
                      <a:r>
                        <a:rPr lang="en-US" dirty="0"/>
                        <a:t>1.00</a:t>
                      </a:r>
                    </a:p>
                  </a:txBody>
                  <a:tcPr/>
                </a:tc>
                <a:extLst>
                  <a:ext uri="{0D108BD9-81ED-4DB2-BD59-A6C34878D82A}">
                    <a16:rowId xmlns:a16="http://schemas.microsoft.com/office/drawing/2014/main" val="3225676391"/>
                  </a:ext>
                </a:extLst>
              </a:tr>
              <a:tr h="370840">
                <a:tc gridSpan="2">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b="1" dirty="0"/>
                        <a:t>Total (+ 20% VAT)</a:t>
                      </a:r>
                    </a:p>
                  </a:txBody>
                  <a:tcPr/>
                </a:tc>
                <a:tc hMerge="1">
                  <a:txBody>
                    <a:bodyPr/>
                    <a:lstStyle/>
                    <a:p>
                      <a:endParaRPr lang="en-US" b="1" dirty="0"/>
                    </a:p>
                  </a:txBody>
                  <a:tcPr/>
                </a:tc>
                <a:tc>
                  <a:txBody>
                    <a:bodyPr/>
                    <a:lstStyle/>
                    <a:p>
                      <a:r>
                        <a:rPr lang="en-US" b="1" dirty="0"/>
                        <a:t>54.96</a:t>
                      </a:r>
                    </a:p>
                  </a:txBody>
                  <a:tcPr/>
                </a:tc>
                <a:extLst>
                  <a:ext uri="{0D108BD9-81ED-4DB2-BD59-A6C34878D82A}">
                    <a16:rowId xmlns:a16="http://schemas.microsoft.com/office/drawing/2014/main" val="4114245188"/>
                  </a:ext>
                </a:extLst>
              </a:tr>
            </a:tbl>
          </a:graphicData>
        </a:graphic>
      </p:graphicFrame>
    </p:spTree>
    <p:extLst>
      <p:ext uri="{BB962C8B-B14F-4D97-AF65-F5344CB8AC3E}">
        <p14:creationId xmlns:p14="http://schemas.microsoft.com/office/powerpoint/2010/main" val="1930272390"/>
      </p:ext>
    </p:extLst>
  </p:cSld>
  <p:clrMapOvr>
    <a:masterClrMapping/>
  </p:clrMapOvr>
  <p:transition spd="slow">
    <p:cove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89">
          <a:extLst>
            <a:ext uri="{FF2B5EF4-FFF2-40B4-BE49-F238E27FC236}">
              <a16:creationId xmlns:a16="http://schemas.microsoft.com/office/drawing/2014/main" id="{3307E099-B54C-C5D8-4DFD-C821F225A53B}"/>
            </a:ext>
          </a:extLst>
        </p:cNvPr>
        <p:cNvGrpSpPr/>
        <p:nvPr/>
      </p:nvGrpSpPr>
      <p:grpSpPr>
        <a:xfrm>
          <a:off x="0" y="0"/>
          <a:ext cx="0" cy="0"/>
          <a:chOff x="0" y="0"/>
          <a:chExt cx="0" cy="0"/>
        </a:xfrm>
      </p:grpSpPr>
      <p:sp>
        <p:nvSpPr>
          <p:cNvPr id="290" name="Google Shape;290;p39">
            <a:extLst>
              <a:ext uri="{FF2B5EF4-FFF2-40B4-BE49-F238E27FC236}">
                <a16:creationId xmlns:a16="http://schemas.microsoft.com/office/drawing/2014/main" id="{AEBC7157-2BA6-A933-CE41-C01259DA34D0}"/>
              </a:ext>
            </a:extLst>
          </p:cNvPr>
          <p:cNvSpPr txBox="1">
            <a:spLocks noGrp="1"/>
          </p:cNvSpPr>
          <p:nvPr>
            <p:ph type="title"/>
          </p:nvPr>
        </p:nvSpPr>
        <p:spPr>
          <a:xfrm>
            <a:off x="366044" y="654912"/>
            <a:ext cx="3958136"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Sensor Interfacing</a:t>
            </a:r>
            <a:endParaRPr dirty="0"/>
          </a:p>
        </p:txBody>
      </p:sp>
      <p:pic>
        <p:nvPicPr>
          <p:cNvPr id="18" name="Picture 17">
            <a:extLst>
              <a:ext uri="{FF2B5EF4-FFF2-40B4-BE49-F238E27FC236}">
                <a16:creationId xmlns:a16="http://schemas.microsoft.com/office/drawing/2014/main" id="{441A57F0-DED5-ECD0-86A8-8F124CC480B7}"/>
              </a:ext>
            </a:extLst>
          </p:cNvPr>
          <p:cNvPicPr>
            <a:picLocks noChangeAspect="1"/>
          </p:cNvPicPr>
          <p:nvPr/>
        </p:nvPicPr>
        <p:blipFill>
          <a:blip r:embed="rId3"/>
          <a:stretch>
            <a:fillRect/>
          </a:stretch>
        </p:blipFill>
        <p:spPr>
          <a:xfrm>
            <a:off x="9668063" y="1434365"/>
            <a:ext cx="2851360" cy="2851360"/>
          </a:xfrm>
          <a:prstGeom prst="rect">
            <a:avLst/>
          </a:prstGeom>
        </p:spPr>
      </p:pic>
      <p:pic>
        <p:nvPicPr>
          <p:cNvPr id="20" name="Picture 19">
            <a:extLst>
              <a:ext uri="{FF2B5EF4-FFF2-40B4-BE49-F238E27FC236}">
                <a16:creationId xmlns:a16="http://schemas.microsoft.com/office/drawing/2014/main" id="{ABF3B766-6341-1CFB-2FF3-DACD56D94DA2}"/>
              </a:ext>
            </a:extLst>
          </p:cNvPr>
          <p:cNvPicPr>
            <a:picLocks noChangeAspect="1"/>
          </p:cNvPicPr>
          <p:nvPr/>
        </p:nvPicPr>
        <p:blipFill>
          <a:blip r:embed="rId4"/>
          <a:srcRect l="31882" r="23893"/>
          <a:stretch>
            <a:fillRect/>
          </a:stretch>
        </p:blipFill>
        <p:spPr>
          <a:xfrm rot="5400000">
            <a:off x="10256728" y="1413436"/>
            <a:ext cx="2274664" cy="2893219"/>
          </a:xfrm>
          <a:prstGeom prst="rect">
            <a:avLst/>
          </a:prstGeom>
        </p:spPr>
      </p:pic>
      <p:pic>
        <p:nvPicPr>
          <p:cNvPr id="22" name="Picture 21">
            <a:extLst>
              <a:ext uri="{FF2B5EF4-FFF2-40B4-BE49-F238E27FC236}">
                <a16:creationId xmlns:a16="http://schemas.microsoft.com/office/drawing/2014/main" id="{1075B37C-1050-1BA6-2F43-088E88FF531B}"/>
              </a:ext>
            </a:extLst>
          </p:cNvPr>
          <p:cNvPicPr>
            <a:picLocks noChangeAspect="1"/>
          </p:cNvPicPr>
          <p:nvPr/>
        </p:nvPicPr>
        <p:blipFill>
          <a:blip r:embed="rId5"/>
          <a:stretch>
            <a:fillRect/>
          </a:stretch>
        </p:blipFill>
        <p:spPr>
          <a:xfrm>
            <a:off x="11595895" y="1492898"/>
            <a:ext cx="2489550" cy="2792827"/>
          </a:xfrm>
          <a:prstGeom prst="rect">
            <a:avLst/>
          </a:prstGeom>
        </p:spPr>
      </p:pic>
      <p:pic>
        <p:nvPicPr>
          <p:cNvPr id="24" name="Picture 23">
            <a:extLst>
              <a:ext uri="{FF2B5EF4-FFF2-40B4-BE49-F238E27FC236}">
                <a16:creationId xmlns:a16="http://schemas.microsoft.com/office/drawing/2014/main" id="{4CDB5897-1FCB-1687-07F4-1C11F3AC7E76}"/>
              </a:ext>
            </a:extLst>
          </p:cNvPr>
          <p:cNvPicPr>
            <a:picLocks noChangeAspect="1"/>
          </p:cNvPicPr>
          <p:nvPr/>
        </p:nvPicPr>
        <p:blipFill>
          <a:blip r:embed="rId6"/>
          <a:stretch>
            <a:fillRect/>
          </a:stretch>
        </p:blipFill>
        <p:spPr>
          <a:xfrm>
            <a:off x="2345112" y="1227612"/>
            <a:ext cx="5000948" cy="3264867"/>
          </a:xfrm>
          <a:prstGeom prst="rect">
            <a:avLst/>
          </a:prstGeom>
        </p:spPr>
      </p:pic>
    </p:spTree>
    <p:extLst>
      <p:ext uri="{BB962C8B-B14F-4D97-AF65-F5344CB8AC3E}">
        <p14:creationId xmlns:p14="http://schemas.microsoft.com/office/powerpoint/2010/main" val="3591806453"/>
      </p:ext>
    </p:extLst>
  </p:cSld>
  <p:clrMapOvr>
    <a:masterClrMapping/>
  </p:clrMapOvr>
  <p:transition spd="slow">
    <p:cove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89">
          <a:extLst>
            <a:ext uri="{FF2B5EF4-FFF2-40B4-BE49-F238E27FC236}">
              <a16:creationId xmlns:a16="http://schemas.microsoft.com/office/drawing/2014/main" id="{933DDFA6-7257-791B-4EB4-4CAB3D02B5DC}"/>
            </a:ext>
          </a:extLst>
        </p:cNvPr>
        <p:cNvGrpSpPr/>
        <p:nvPr/>
      </p:nvGrpSpPr>
      <p:grpSpPr>
        <a:xfrm>
          <a:off x="0" y="0"/>
          <a:ext cx="0" cy="0"/>
          <a:chOff x="0" y="0"/>
          <a:chExt cx="0" cy="0"/>
        </a:xfrm>
      </p:grpSpPr>
      <p:sp>
        <p:nvSpPr>
          <p:cNvPr id="290" name="Google Shape;290;p39">
            <a:extLst>
              <a:ext uri="{FF2B5EF4-FFF2-40B4-BE49-F238E27FC236}">
                <a16:creationId xmlns:a16="http://schemas.microsoft.com/office/drawing/2014/main" id="{665E9960-DB3B-6FEB-210F-52BFC74C16E3}"/>
              </a:ext>
            </a:extLst>
          </p:cNvPr>
          <p:cNvSpPr txBox="1">
            <a:spLocks noGrp="1"/>
          </p:cNvSpPr>
          <p:nvPr>
            <p:ph type="title"/>
          </p:nvPr>
        </p:nvSpPr>
        <p:spPr>
          <a:xfrm>
            <a:off x="366044" y="654912"/>
            <a:ext cx="3958136"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Sensor Interfacing</a:t>
            </a:r>
            <a:endParaRPr dirty="0"/>
          </a:p>
        </p:txBody>
      </p:sp>
      <p:pic>
        <p:nvPicPr>
          <p:cNvPr id="18" name="Picture 17">
            <a:extLst>
              <a:ext uri="{FF2B5EF4-FFF2-40B4-BE49-F238E27FC236}">
                <a16:creationId xmlns:a16="http://schemas.microsoft.com/office/drawing/2014/main" id="{00DC6B22-4E93-2992-86B1-DC42AC06A2C3}"/>
              </a:ext>
            </a:extLst>
          </p:cNvPr>
          <p:cNvPicPr>
            <a:picLocks noChangeAspect="1"/>
          </p:cNvPicPr>
          <p:nvPr/>
        </p:nvPicPr>
        <p:blipFill>
          <a:blip r:embed="rId3"/>
          <a:stretch>
            <a:fillRect/>
          </a:stretch>
        </p:blipFill>
        <p:spPr>
          <a:xfrm>
            <a:off x="959836" y="1434366"/>
            <a:ext cx="2851360" cy="2851360"/>
          </a:xfrm>
          <a:prstGeom prst="rect">
            <a:avLst/>
          </a:prstGeom>
        </p:spPr>
      </p:pic>
      <p:pic>
        <p:nvPicPr>
          <p:cNvPr id="20" name="Picture 19">
            <a:extLst>
              <a:ext uri="{FF2B5EF4-FFF2-40B4-BE49-F238E27FC236}">
                <a16:creationId xmlns:a16="http://schemas.microsoft.com/office/drawing/2014/main" id="{76E27A69-CC06-6269-B263-A317770ECC9C}"/>
              </a:ext>
            </a:extLst>
          </p:cNvPr>
          <p:cNvPicPr>
            <a:picLocks noChangeAspect="1"/>
          </p:cNvPicPr>
          <p:nvPr/>
        </p:nvPicPr>
        <p:blipFill>
          <a:blip r:embed="rId4"/>
          <a:srcRect l="31882" r="23893"/>
          <a:stretch>
            <a:fillRect/>
          </a:stretch>
        </p:blipFill>
        <p:spPr>
          <a:xfrm rot="5400000">
            <a:off x="5642083" y="1413438"/>
            <a:ext cx="2274664" cy="2893219"/>
          </a:xfrm>
          <a:prstGeom prst="rect">
            <a:avLst/>
          </a:prstGeom>
        </p:spPr>
      </p:pic>
      <p:pic>
        <p:nvPicPr>
          <p:cNvPr id="22" name="Picture 21">
            <a:extLst>
              <a:ext uri="{FF2B5EF4-FFF2-40B4-BE49-F238E27FC236}">
                <a16:creationId xmlns:a16="http://schemas.microsoft.com/office/drawing/2014/main" id="{DB2F18E8-C163-F240-D627-4D68EDD86279}"/>
              </a:ext>
            </a:extLst>
          </p:cNvPr>
          <p:cNvPicPr>
            <a:picLocks noChangeAspect="1"/>
          </p:cNvPicPr>
          <p:nvPr/>
        </p:nvPicPr>
        <p:blipFill>
          <a:blip r:embed="rId5"/>
          <a:stretch>
            <a:fillRect/>
          </a:stretch>
        </p:blipFill>
        <p:spPr>
          <a:xfrm>
            <a:off x="11595895" y="1492898"/>
            <a:ext cx="2489550" cy="2792827"/>
          </a:xfrm>
          <a:prstGeom prst="rect">
            <a:avLst/>
          </a:prstGeom>
        </p:spPr>
      </p:pic>
      <p:pic>
        <p:nvPicPr>
          <p:cNvPr id="24" name="Picture 23">
            <a:extLst>
              <a:ext uri="{FF2B5EF4-FFF2-40B4-BE49-F238E27FC236}">
                <a16:creationId xmlns:a16="http://schemas.microsoft.com/office/drawing/2014/main" id="{375625F1-CD51-BAB1-A5B6-C4F6F6CCCD0C}"/>
              </a:ext>
            </a:extLst>
          </p:cNvPr>
          <p:cNvPicPr>
            <a:picLocks noChangeAspect="1"/>
          </p:cNvPicPr>
          <p:nvPr/>
        </p:nvPicPr>
        <p:blipFill>
          <a:blip r:embed="rId6"/>
          <a:stretch>
            <a:fillRect/>
          </a:stretch>
        </p:blipFill>
        <p:spPr>
          <a:xfrm>
            <a:off x="-6769786" y="1227612"/>
            <a:ext cx="5000948" cy="3264867"/>
          </a:xfrm>
          <a:prstGeom prst="rect">
            <a:avLst/>
          </a:prstGeom>
        </p:spPr>
      </p:pic>
      <p:sp>
        <p:nvSpPr>
          <p:cNvPr id="2" name="Google Shape;290;p39">
            <a:extLst>
              <a:ext uri="{FF2B5EF4-FFF2-40B4-BE49-F238E27FC236}">
                <a16:creationId xmlns:a16="http://schemas.microsoft.com/office/drawing/2014/main" id="{D7B717D4-85BD-5A7C-1101-791A881AB059}"/>
              </a:ext>
            </a:extLst>
          </p:cNvPr>
          <p:cNvSpPr txBox="1">
            <a:spLocks/>
          </p:cNvSpPr>
          <p:nvPr/>
        </p:nvSpPr>
        <p:spPr>
          <a:xfrm>
            <a:off x="5000637" y="654912"/>
            <a:ext cx="3958136"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Manrope"/>
              <a:buNone/>
              <a:defRPr sz="3000" b="1" i="0" u="none" strike="noStrike" cap="none">
                <a:solidFill>
                  <a:schemeClr val="dk1"/>
                </a:solidFill>
                <a:latin typeface="Manrope"/>
                <a:ea typeface="Manrope"/>
                <a:cs typeface="Manrope"/>
                <a:sym typeface="Manrope"/>
              </a:defRPr>
            </a:lvl1pPr>
            <a:lvl2pPr marR="0" lvl="1" algn="l" rtl="0">
              <a:lnSpc>
                <a:spcPct val="100000"/>
              </a:lnSpc>
              <a:spcBef>
                <a:spcPts val="0"/>
              </a:spcBef>
              <a:spcAft>
                <a:spcPts val="0"/>
              </a:spcAft>
              <a:buClr>
                <a:schemeClr val="dk1"/>
              </a:buClr>
              <a:buSzPts val="3000"/>
              <a:buFont typeface="Manrope"/>
              <a:buNone/>
              <a:defRPr sz="3000" b="1" i="0" u="none" strike="noStrike" cap="none">
                <a:solidFill>
                  <a:schemeClr val="dk1"/>
                </a:solidFill>
                <a:latin typeface="Manrope"/>
                <a:ea typeface="Manrope"/>
                <a:cs typeface="Manrope"/>
                <a:sym typeface="Manrope"/>
              </a:defRPr>
            </a:lvl2pPr>
            <a:lvl3pPr marR="0" lvl="2" algn="l" rtl="0">
              <a:lnSpc>
                <a:spcPct val="100000"/>
              </a:lnSpc>
              <a:spcBef>
                <a:spcPts val="0"/>
              </a:spcBef>
              <a:spcAft>
                <a:spcPts val="0"/>
              </a:spcAft>
              <a:buClr>
                <a:schemeClr val="dk1"/>
              </a:buClr>
              <a:buSzPts val="3000"/>
              <a:buFont typeface="Manrope"/>
              <a:buNone/>
              <a:defRPr sz="3000" b="1" i="0" u="none" strike="noStrike" cap="none">
                <a:solidFill>
                  <a:schemeClr val="dk1"/>
                </a:solidFill>
                <a:latin typeface="Manrope"/>
                <a:ea typeface="Manrope"/>
                <a:cs typeface="Manrope"/>
                <a:sym typeface="Manrope"/>
              </a:defRPr>
            </a:lvl3pPr>
            <a:lvl4pPr marR="0" lvl="3" algn="l" rtl="0">
              <a:lnSpc>
                <a:spcPct val="100000"/>
              </a:lnSpc>
              <a:spcBef>
                <a:spcPts val="0"/>
              </a:spcBef>
              <a:spcAft>
                <a:spcPts val="0"/>
              </a:spcAft>
              <a:buClr>
                <a:schemeClr val="dk1"/>
              </a:buClr>
              <a:buSzPts val="3000"/>
              <a:buFont typeface="Manrope"/>
              <a:buNone/>
              <a:defRPr sz="3000" b="1" i="0" u="none" strike="noStrike" cap="none">
                <a:solidFill>
                  <a:schemeClr val="dk1"/>
                </a:solidFill>
                <a:latin typeface="Manrope"/>
                <a:ea typeface="Manrope"/>
                <a:cs typeface="Manrope"/>
                <a:sym typeface="Manrope"/>
              </a:defRPr>
            </a:lvl4pPr>
            <a:lvl5pPr marR="0" lvl="4" algn="l" rtl="0">
              <a:lnSpc>
                <a:spcPct val="100000"/>
              </a:lnSpc>
              <a:spcBef>
                <a:spcPts val="0"/>
              </a:spcBef>
              <a:spcAft>
                <a:spcPts val="0"/>
              </a:spcAft>
              <a:buClr>
                <a:schemeClr val="dk1"/>
              </a:buClr>
              <a:buSzPts val="3000"/>
              <a:buFont typeface="Manrope"/>
              <a:buNone/>
              <a:defRPr sz="3000" b="1" i="0" u="none" strike="noStrike" cap="none">
                <a:solidFill>
                  <a:schemeClr val="dk1"/>
                </a:solidFill>
                <a:latin typeface="Manrope"/>
                <a:ea typeface="Manrope"/>
                <a:cs typeface="Manrope"/>
                <a:sym typeface="Manrope"/>
              </a:defRPr>
            </a:lvl5pPr>
            <a:lvl6pPr marR="0" lvl="5" algn="l" rtl="0">
              <a:lnSpc>
                <a:spcPct val="100000"/>
              </a:lnSpc>
              <a:spcBef>
                <a:spcPts val="0"/>
              </a:spcBef>
              <a:spcAft>
                <a:spcPts val="0"/>
              </a:spcAft>
              <a:buClr>
                <a:schemeClr val="dk1"/>
              </a:buClr>
              <a:buSzPts val="3000"/>
              <a:buFont typeface="Manrope"/>
              <a:buNone/>
              <a:defRPr sz="3000" b="1" i="0" u="none" strike="noStrike" cap="none">
                <a:solidFill>
                  <a:schemeClr val="dk1"/>
                </a:solidFill>
                <a:latin typeface="Manrope"/>
                <a:ea typeface="Manrope"/>
                <a:cs typeface="Manrope"/>
                <a:sym typeface="Manrope"/>
              </a:defRPr>
            </a:lvl6pPr>
            <a:lvl7pPr marR="0" lvl="6" algn="l" rtl="0">
              <a:lnSpc>
                <a:spcPct val="100000"/>
              </a:lnSpc>
              <a:spcBef>
                <a:spcPts val="0"/>
              </a:spcBef>
              <a:spcAft>
                <a:spcPts val="0"/>
              </a:spcAft>
              <a:buClr>
                <a:schemeClr val="dk1"/>
              </a:buClr>
              <a:buSzPts val="3000"/>
              <a:buFont typeface="Manrope"/>
              <a:buNone/>
              <a:defRPr sz="3000" b="1" i="0" u="none" strike="noStrike" cap="none">
                <a:solidFill>
                  <a:schemeClr val="dk1"/>
                </a:solidFill>
                <a:latin typeface="Manrope"/>
                <a:ea typeface="Manrope"/>
                <a:cs typeface="Manrope"/>
                <a:sym typeface="Manrope"/>
              </a:defRPr>
            </a:lvl7pPr>
            <a:lvl8pPr marR="0" lvl="7" algn="l" rtl="0">
              <a:lnSpc>
                <a:spcPct val="100000"/>
              </a:lnSpc>
              <a:spcBef>
                <a:spcPts val="0"/>
              </a:spcBef>
              <a:spcAft>
                <a:spcPts val="0"/>
              </a:spcAft>
              <a:buClr>
                <a:schemeClr val="dk1"/>
              </a:buClr>
              <a:buSzPts val="3000"/>
              <a:buFont typeface="Manrope"/>
              <a:buNone/>
              <a:defRPr sz="3000" b="1" i="0" u="none" strike="noStrike" cap="none">
                <a:solidFill>
                  <a:schemeClr val="dk1"/>
                </a:solidFill>
                <a:latin typeface="Manrope"/>
                <a:ea typeface="Manrope"/>
                <a:cs typeface="Manrope"/>
                <a:sym typeface="Manrope"/>
              </a:defRPr>
            </a:lvl8pPr>
            <a:lvl9pPr marR="0" lvl="8" algn="l" rtl="0">
              <a:lnSpc>
                <a:spcPct val="100000"/>
              </a:lnSpc>
              <a:spcBef>
                <a:spcPts val="0"/>
              </a:spcBef>
              <a:spcAft>
                <a:spcPts val="0"/>
              </a:spcAft>
              <a:buClr>
                <a:schemeClr val="dk1"/>
              </a:buClr>
              <a:buSzPts val="3000"/>
              <a:buFont typeface="Manrope"/>
              <a:buNone/>
              <a:defRPr sz="3000" b="1" i="0" u="none" strike="noStrike" cap="none">
                <a:solidFill>
                  <a:schemeClr val="dk1"/>
                </a:solidFill>
                <a:latin typeface="Manrope"/>
                <a:ea typeface="Manrope"/>
                <a:cs typeface="Manrope"/>
                <a:sym typeface="Manrope"/>
              </a:defRPr>
            </a:lvl9pPr>
          </a:lstStyle>
          <a:p>
            <a:r>
              <a:rPr lang="en-US" dirty="0"/>
              <a:t>First Prototype</a:t>
            </a:r>
          </a:p>
        </p:txBody>
      </p:sp>
    </p:spTree>
    <p:extLst>
      <p:ext uri="{BB962C8B-B14F-4D97-AF65-F5344CB8AC3E}">
        <p14:creationId xmlns:p14="http://schemas.microsoft.com/office/powerpoint/2010/main" val="98001293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89">
          <a:extLst>
            <a:ext uri="{FF2B5EF4-FFF2-40B4-BE49-F238E27FC236}">
              <a16:creationId xmlns:a16="http://schemas.microsoft.com/office/drawing/2014/main" id="{241C1F34-9EAA-F256-9889-91839D3ABD15}"/>
            </a:ext>
          </a:extLst>
        </p:cNvPr>
        <p:cNvGrpSpPr/>
        <p:nvPr/>
      </p:nvGrpSpPr>
      <p:grpSpPr>
        <a:xfrm>
          <a:off x="0" y="0"/>
          <a:ext cx="0" cy="0"/>
          <a:chOff x="0" y="0"/>
          <a:chExt cx="0" cy="0"/>
        </a:xfrm>
      </p:grpSpPr>
      <p:sp>
        <p:nvSpPr>
          <p:cNvPr id="290" name="Google Shape;290;p39">
            <a:extLst>
              <a:ext uri="{FF2B5EF4-FFF2-40B4-BE49-F238E27FC236}">
                <a16:creationId xmlns:a16="http://schemas.microsoft.com/office/drawing/2014/main" id="{604B3226-5158-3F87-41B0-6691A87238A9}"/>
              </a:ext>
            </a:extLst>
          </p:cNvPr>
          <p:cNvSpPr txBox="1">
            <a:spLocks noGrp="1"/>
          </p:cNvSpPr>
          <p:nvPr>
            <p:ph type="title"/>
          </p:nvPr>
        </p:nvSpPr>
        <p:spPr>
          <a:xfrm>
            <a:off x="366044" y="654912"/>
            <a:ext cx="3958136"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Sensor Interfacing</a:t>
            </a:r>
            <a:endParaRPr dirty="0"/>
          </a:p>
        </p:txBody>
      </p:sp>
      <p:pic>
        <p:nvPicPr>
          <p:cNvPr id="18" name="Picture 17">
            <a:extLst>
              <a:ext uri="{FF2B5EF4-FFF2-40B4-BE49-F238E27FC236}">
                <a16:creationId xmlns:a16="http://schemas.microsoft.com/office/drawing/2014/main" id="{AE9FD1D7-D978-797F-D45D-1C370C4EB48F}"/>
              </a:ext>
            </a:extLst>
          </p:cNvPr>
          <p:cNvPicPr>
            <a:picLocks noChangeAspect="1"/>
          </p:cNvPicPr>
          <p:nvPr/>
        </p:nvPicPr>
        <p:blipFill>
          <a:blip r:embed="rId3"/>
          <a:stretch>
            <a:fillRect/>
          </a:stretch>
        </p:blipFill>
        <p:spPr>
          <a:xfrm>
            <a:off x="-4436756" y="1434366"/>
            <a:ext cx="2851360" cy="2851360"/>
          </a:xfrm>
          <a:prstGeom prst="rect">
            <a:avLst/>
          </a:prstGeom>
        </p:spPr>
      </p:pic>
      <p:pic>
        <p:nvPicPr>
          <p:cNvPr id="20" name="Picture 19">
            <a:extLst>
              <a:ext uri="{FF2B5EF4-FFF2-40B4-BE49-F238E27FC236}">
                <a16:creationId xmlns:a16="http://schemas.microsoft.com/office/drawing/2014/main" id="{B0A96CA0-EC4A-12AF-12DE-7962347D1E15}"/>
              </a:ext>
            </a:extLst>
          </p:cNvPr>
          <p:cNvPicPr>
            <a:picLocks noChangeAspect="1"/>
          </p:cNvPicPr>
          <p:nvPr/>
        </p:nvPicPr>
        <p:blipFill>
          <a:blip r:embed="rId4"/>
          <a:srcRect l="31882" r="23893"/>
          <a:stretch>
            <a:fillRect/>
          </a:stretch>
        </p:blipFill>
        <p:spPr>
          <a:xfrm rot="5400000">
            <a:off x="5642083" y="1413438"/>
            <a:ext cx="2274664" cy="2893219"/>
          </a:xfrm>
          <a:prstGeom prst="rect">
            <a:avLst/>
          </a:prstGeom>
        </p:spPr>
      </p:pic>
      <p:pic>
        <p:nvPicPr>
          <p:cNvPr id="22" name="Picture 21">
            <a:extLst>
              <a:ext uri="{FF2B5EF4-FFF2-40B4-BE49-F238E27FC236}">
                <a16:creationId xmlns:a16="http://schemas.microsoft.com/office/drawing/2014/main" id="{43B5BA96-7819-C557-727F-5EC2875C04DE}"/>
              </a:ext>
            </a:extLst>
          </p:cNvPr>
          <p:cNvPicPr>
            <a:picLocks noChangeAspect="1"/>
          </p:cNvPicPr>
          <p:nvPr/>
        </p:nvPicPr>
        <p:blipFill>
          <a:blip r:embed="rId5"/>
          <a:stretch>
            <a:fillRect/>
          </a:stretch>
        </p:blipFill>
        <p:spPr>
          <a:xfrm>
            <a:off x="11595895" y="1492898"/>
            <a:ext cx="2489550" cy="2792827"/>
          </a:xfrm>
          <a:prstGeom prst="rect">
            <a:avLst/>
          </a:prstGeom>
        </p:spPr>
      </p:pic>
      <p:pic>
        <p:nvPicPr>
          <p:cNvPr id="24" name="Picture 23">
            <a:extLst>
              <a:ext uri="{FF2B5EF4-FFF2-40B4-BE49-F238E27FC236}">
                <a16:creationId xmlns:a16="http://schemas.microsoft.com/office/drawing/2014/main" id="{6EE55F5D-6276-8728-B885-251CFC788033}"/>
              </a:ext>
            </a:extLst>
          </p:cNvPr>
          <p:cNvPicPr>
            <a:picLocks noChangeAspect="1"/>
          </p:cNvPicPr>
          <p:nvPr/>
        </p:nvPicPr>
        <p:blipFill>
          <a:blip r:embed="rId6"/>
          <a:stretch>
            <a:fillRect/>
          </a:stretch>
        </p:blipFill>
        <p:spPr>
          <a:xfrm>
            <a:off x="-6769786" y="1227612"/>
            <a:ext cx="5000948" cy="3264867"/>
          </a:xfrm>
          <a:prstGeom prst="rect">
            <a:avLst/>
          </a:prstGeom>
        </p:spPr>
      </p:pic>
      <p:sp>
        <p:nvSpPr>
          <p:cNvPr id="2" name="Google Shape;290;p39">
            <a:extLst>
              <a:ext uri="{FF2B5EF4-FFF2-40B4-BE49-F238E27FC236}">
                <a16:creationId xmlns:a16="http://schemas.microsoft.com/office/drawing/2014/main" id="{04A2C229-8185-0D76-B458-F9909EF1886B}"/>
              </a:ext>
            </a:extLst>
          </p:cNvPr>
          <p:cNvSpPr txBox="1">
            <a:spLocks/>
          </p:cNvSpPr>
          <p:nvPr/>
        </p:nvSpPr>
        <p:spPr>
          <a:xfrm>
            <a:off x="5000636" y="654912"/>
            <a:ext cx="4086213"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Manrope"/>
              <a:buNone/>
              <a:defRPr sz="3000" b="1" i="0" u="none" strike="noStrike" cap="none">
                <a:solidFill>
                  <a:schemeClr val="dk1"/>
                </a:solidFill>
                <a:latin typeface="Manrope"/>
                <a:ea typeface="Manrope"/>
                <a:cs typeface="Manrope"/>
                <a:sym typeface="Manrope"/>
              </a:defRPr>
            </a:lvl1pPr>
            <a:lvl2pPr marR="0" lvl="1" algn="l" rtl="0">
              <a:lnSpc>
                <a:spcPct val="100000"/>
              </a:lnSpc>
              <a:spcBef>
                <a:spcPts val="0"/>
              </a:spcBef>
              <a:spcAft>
                <a:spcPts val="0"/>
              </a:spcAft>
              <a:buClr>
                <a:schemeClr val="dk1"/>
              </a:buClr>
              <a:buSzPts val="3000"/>
              <a:buFont typeface="Manrope"/>
              <a:buNone/>
              <a:defRPr sz="3000" b="1" i="0" u="none" strike="noStrike" cap="none">
                <a:solidFill>
                  <a:schemeClr val="dk1"/>
                </a:solidFill>
                <a:latin typeface="Manrope"/>
                <a:ea typeface="Manrope"/>
                <a:cs typeface="Manrope"/>
                <a:sym typeface="Manrope"/>
              </a:defRPr>
            </a:lvl2pPr>
            <a:lvl3pPr marR="0" lvl="2" algn="l" rtl="0">
              <a:lnSpc>
                <a:spcPct val="100000"/>
              </a:lnSpc>
              <a:spcBef>
                <a:spcPts val="0"/>
              </a:spcBef>
              <a:spcAft>
                <a:spcPts val="0"/>
              </a:spcAft>
              <a:buClr>
                <a:schemeClr val="dk1"/>
              </a:buClr>
              <a:buSzPts val="3000"/>
              <a:buFont typeface="Manrope"/>
              <a:buNone/>
              <a:defRPr sz="3000" b="1" i="0" u="none" strike="noStrike" cap="none">
                <a:solidFill>
                  <a:schemeClr val="dk1"/>
                </a:solidFill>
                <a:latin typeface="Manrope"/>
                <a:ea typeface="Manrope"/>
                <a:cs typeface="Manrope"/>
                <a:sym typeface="Manrope"/>
              </a:defRPr>
            </a:lvl3pPr>
            <a:lvl4pPr marR="0" lvl="3" algn="l" rtl="0">
              <a:lnSpc>
                <a:spcPct val="100000"/>
              </a:lnSpc>
              <a:spcBef>
                <a:spcPts val="0"/>
              </a:spcBef>
              <a:spcAft>
                <a:spcPts val="0"/>
              </a:spcAft>
              <a:buClr>
                <a:schemeClr val="dk1"/>
              </a:buClr>
              <a:buSzPts val="3000"/>
              <a:buFont typeface="Manrope"/>
              <a:buNone/>
              <a:defRPr sz="3000" b="1" i="0" u="none" strike="noStrike" cap="none">
                <a:solidFill>
                  <a:schemeClr val="dk1"/>
                </a:solidFill>
                <a:latin typeface="Manrope"/>
                <a:ea typeface="Manrope"/>
                <a:cs typeface="Manrope"/>
                <a:sym typeface="Manrope"/>
              </a:defRPr>
            </a:lvl4pPr>
            <a:lvl5pPr marR="0" lvl="4" algn="l" rtl="0">
              <a:lnSpc>
                <a:spcPct val="100000"/>
              </a:lnSpc>
              <a:spcBef>
                <a:spcPts val="0"/>
              </a:spcBef>
              <a:spcAft>
                <a:spcPts val="0"/>
              </a:spcAft>
              <a:buClr>
                <a:schemeClr val="dk1"/>
              </a:buClr>
              <a:buSzPts val="3000"/>
              <a:buFont typeface="Manrope"/>
              <a:buNone/>
              <a:defRPr sz="3000" b="1" i="0" u="none" strike="noStrike" cap="none">
                <a:solidFill>
                  <a:schemeClr val="dk1"/>
                </a:solidFill>
                <a:latin typeface="Manrope"/>
                <a:ea typeface="Manrope"/>
                <a:cs typeface="Manrope"/>
                <a:sym typeface="Manrope"/>
              </a:defRPr>
            </a:lvl5pPr>
            <a:lvl6pPr marR="0" lvl="5" algn="l" rtl="0">
              <a:lnSpc>
                <a:spcPct val="100000"/>
              </a:lnSpc>
              <a:spcBef>
                <a:spcPts val="0"/>
              </a:spcBef>
              <a:spcAft>
                <a:spcPts val="0"/>
              </a:spcAft>
              <a:buClr>
                <a:schemeClr val="dk1"/>
              </a:buClr>
              <a:buSzPts val="3000"/>
              <a:buFont typeface="Manrope"/>
              <a:buNone/>
              <a:defRPr sz="3000" b="1" i="0" u="none" strike="noStrike" cap="none">
                <a:solidFill>
                  <a:schemeClr val="dk1"/>
                </a:solidFill>
                <a:latin typeface="Manrope"/>
                <a:ea typeface="Manrope"/>
                <a:cs typeface="Manrope"/>
                <a:sym typeface="Manrope"/>
              </a:defRPr>
            </a:lvl6pPr>
            <a:lvl7pPr marR="0" lvl="6" algn="l" rtl="0">
              <a:lnSpc>
                <a:spcPct val="100000"/>
              </a:lnSpc>
              <a:spcBef>
                <a:spcPts val="0"/>
              </a:spcBef>
              <a:spcAft>
                <a:spcPts val="0"/>
              </a:spcAft>
              <a:buClr>
                <a:schemeClr val="dk1"/>
              </a:buClr>
              <a:buSzPts val="3000"/>
              <a:buFont typeface="Manrope"/>
              <a:buNone/>
              <a:defRPr sz="3000" b="1" i="0" u="none" strike="noStrike" cap="none">
                <a:solidFill>
                  <a:schemeClr val="dk1"/>
                </a:solidFill>
                <a:latin typeface="Manrope"/>
                <a:ea typeface="Manrope"/>
                <a:cs typeface="Manrope"/>
                <a:sym typeface="Manrope"/>
              </a:defRPr>
            </a:lvl7pPr>
            <a:lvl8pPr marR="0" lvl="7" algn="l" rtl="0">
              <a:lnSpc>
                <a:spcPct val="100000"/>
              </a:lnSpc>
              <a:spcBef>
                <a:spcPts val="0"/>
              </a:spcBef>
              <a:spcAft>
                <a:spcPts val="0"/>
              </a:spcAft>
              <a:buClr>
                <a:schemeClr val="dk1"/>
              </a:buClr>
              <a:buSzPts val="3000"/>
              <a:buFont typeface="Manrope"/>
              <a:buNone/>
              <a:defRPr sz="3000" b="1" i="0" u="none" strike="noStrike" cap="none">
                <a:solidFill>
                  <a:schemeClr val="dk1"/>
                </a:solidFill>
                <a:latin typeface="Manrope"/>
                <a:ea typeface="Manrope"/>
                <a:cs typeface="Manrope"/>
                <a:sym typeface="Manrope"/>
              </a:defRPr>
            </a:lvl8pPr>
            <a:lvl9pPr marR="0" lvl="8" algn="l" rtl="0">
              <a:lnSpc>
                <a:spcPct val="100000"/>
              </a:lnSpc>
              <a:spcBef>
                <a:spcPts val="0"/>
              </a:spcBef>
              <a:spcAft>
                <a:spcPts val="0"/>
              </a:spcAft>
              <a:buClr>
                <a:schemeClr val="dk1"/>
              </a:buClr>
              <a:buSzPts val="3000"/>
              <a:buFont typeface="Manrope"/>
              <a:buNone/>
              <a:defRPr sz="3000" b="1" i="0" u="none" strike="noStrike" cap="none">
                <a:solidFill>
                  <a:schemeClr val="dk1"/>
                </a:solidFill>
                <a:latin typeface="Manrope"/>
                <a:ea typeface="Manrope"/>
                <a:cs typeface="Manrope"/>
                <a:sym typeface="Manrope"/>
              </a:defRPr>
            </a:lvl9pPr>
          </a:lstStyle>
          <a:p>
            <a:r>
              <a:rPr lang="en-US" dirty="0"/>
              <a:t>Load Cell Calibration</a:t>
            </a:r>
          </a:p>
        </p:txBody>
      </p:sp>
      <p:pic>
        <p:nvPicPr>
          <p:cNvPr id="4" name="Picture 3">
            <a:extLst>
              <a:ext uri="{FF2B5EF4-FFF2-40B4-BE49-F238E27FC236}">
                <a16:creationId xmlns:a16="http://schemas.microsoft.com/office/drawing/2014/main" id="{510D7F4B-639A-B9F8-5593-8B52D9BF9E1E}"/>
              </a:ext>
            </a:extLst>
          </p:cNvPr>
          <p:cNvPicPr>
            <a:picLocks noChangeAspect="1"/>
          </p:cNvPicPr>
          <p:nvPr/>
        </p:nvPicPr>
        <p:blipFill>
          <a:blip r:embed="rId7">
            <a:duotone>
              <a:schemeClr val="accent1">
                <a:shade val="45000"/>
                <a:satMod val="135000"/>
              </a:schemeClr>
              <a:prstClr val="white"/>
            </a:duotone>
          </a:blip>
          <a:stretch>
            <a:fillRect/>
          </a:stretch>
        </p:blipFill>
        <p:spPr>
          <a:xfrm>
            <a:off x="1608279" y="2408464"/>
            <a:ext cx="1686981" cy="1686981"/>
          </a:xfrm>
          <a:prstGeom prst="rect">
            <a:avLst/>
          </a:prstGeom>
        </p:spPr>
      </p:pic>
      <p:pic>
        <p:nvPicPr>
          <p:cNvPr id="6" name="Graphic 5" descr="Envelope outline">
            <a:extLst>
              <a:ext uri="{FF2B5EF4-FFF2-40B4-BE49-F238E27FC236}">
                <a16:creationId xmlns:a16="http://schemas.microsoft.com/office/drawing/2014/main" id="{74BFF4D3-BE36-A37A-34CE-F6B3CB0341B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977608" y="1657350"/>
            <a:ext cx="914400" cy="914400"/>
          </a:xfrm>
          <a:prstGeom prst="rect">
            <a:avLst/>
          </a:prstGeom>
        </p:spPr>
      </p:pic>
    </p:spTree>
    <p:extLst>
      <p:ext uri="{BB962C8B-B14F-4D97-AF65-F5344CB8AC3E}">
        <p14:creationId xmlns:p14="http://schemas.microsoft.com/office/powerpoint/2010/main" val="303886878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89">
          <a:extLst>
            <a:ext uri="{FF2B5EF4-FFF2-40B4-BE49-F238E27FC236}">
              <a16:creationId xmlns:a16="http://schemas.microsoft.com/office/drawing/2014/main" id="{1EF45795-8791-6F1B-F834-2B505A3D8BEF}"/>
            </a:ext>
          </a:extLst>
        </p:cNvPr>
        <p:cNvGrpSpPr/>
        <p:nvPr/>
      </p:nvGrpSpPr>
      <p:grpSpPr>
        <a:xfrm>
          <a:off x="0" y="0"/>
          <a:ext cx="0" cy="0"/>
          <a:chOff x="0" y="0"/>
          <a:chExt cx="0" cy="0"/>
        </a:xfrm>
      </p:grpSpPr>
      <p:sp>
        <p:nvSpPr>
          <p:cNvPr id="290" name="Google Shape;290;p39">
            <a:extLst>
              <a:ext uri="{FF2B5EF4-FFF2-40B4-BE49-F238E27FC236}">
                <a16:creationId xmlns:a16="http://schemas.microsoft.com/office/drawing/2014/main" id="{47389129-58F4-BA1B-4FC7-286D0E7C8973}"/>
              </a:ext>
            </a:extLst>
          </p:cNvPr>
          <p:cNvSpPr txBox="1">
            <a:spLocks noGrp="1"/>
          </p:cNvSpPr>
          <p:nvPr>
            <p:ph type="title"/>
          </p:nvPr>
        </p:nvSpPr>
        <p:spPr>
          <a:xfrm>
            <a:off x="366044" y="654912"/>
            <a:ext cx="3958136"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Sensor Interfacing</a:t>
            </a:r>
            <a:endParaRPr dirty="0"/>
          </a:p>
        </p:txBody>
      </p:sp>
      <p:pic>
        <p:nvPicPr>
          <p:cNvPr id="18" name="Picture 17">
            <a:extLst>
              <a:ext uri="{FF2B5EF4-FFF2-40B4-BE49-F238E27FC236}">
                <a16:creationId xmlns:a16="http://schemas.microsoft.com/office/drawing/2014/main" id="{8086E955-4B19-0580-E90C-2378528F9D98}"/>
              </a:ext>
            </a:extLst>
          </p:cNvPr>
          <p:cNvPicPr>
            <a:picLocks noChangeAspect="1"/>
          </p:cNvPicPr>
          <p:nvPr/>
        </p:nvPicPr>
        <p:blipFill>
          <a:blip r:embed="rId3"/>
          <a:stretch>
            <a:fillRect/>
          </a:stretch>
        </p:blipFill>
        <p:spPr>
          <a:xfrm>
            <a:off x="-4436756" y="1434366"/>
            <a:ext cx="2851360" cy="2851360"/>
          </a:xfrm>
          <a:prstGeom prst="rect">
            <a:avLst/>
          </a:prstGeom>
        </p:spPr>
      </p:pic>
      <p:pic>
        <p:nvPicPr>
          <p:cNvPr id="20" name="Picture 19">
            <a:extLst>
              <a:ext uri="{FF2B5EF4-FFF2-40B4-BE49-F238E27FC236}">
                <a16:creationId xmlns:a16="http://schemas.microsoft.com/office/drawing/2014/main" id="{94651F84-06CD-6969-D238-7F5809523CEB}"/>
              </a:ext>
            </a:extLst>
          </p:cNvPr>
          <p:cNvPicPr>
            <a:picLocks noChangeAspect="1"/>
          </p:cNvPicPr>
          <p:nvPr/>
        </p:nvPicPr>
        <p:blipFill>
          <a:blip r:embed="rId4"/>
          <a:srcRect l="31882" r="23893"/>
          <a:stretch>
            <a:fillRect/>
          </a:stretch>
        </p:blipFill>
        <p:spPr>
          <a:xfrm rot="5400000">
            <a:off x="5642083" y="1413438"/>
            <a:ext cx="2274664" cy="2893219"/>
          </a:xfrm>
          <a:prstGeom prst="rect">
            <a:avLst/>
          </a:prstGeom>
        </p:spPr>
      </p:pic>
      <p:pic>
        <p:nvPicPr>
          <p:cNvPr id="22" name="Picture 21">
            <a:extLst>
              <a:ext uri="{FF2B5EF4-FFF2-40B4-BE49-F238E27FC236}">
                <a16:creationId xmlns:a16="http://schemas.microsoft.com/office/drawing/2014/main" id="{40C82A61-021E-4B38-1815-F79E0A5D5042}"/>
              </a:ext>
            </a:extLst>
          </p:cNvPr>
          <p:cNvPicPr>
            <a:picLocks noChangeAspect="1"/>
          </p:cNvPicPr>
          <p:nvPr/>
        </p:nvPicPr>
        <p:blipFill>
          <a:blip r:embed="rId5"/>
          <a:stretch>
            <a:fillRect/>
          </a:stretch>
        </p:blipFill>
        <p:spPr>
          <a:xfrm>
            <a:off x="11595895" y="1492898"/>
            <a:ext cx="2489550" cy="2792827"/>
          </a:xfrm>
          <a:prstGeom prst="rect">
            <a:avLst/>
          </a:prstGeom>
        </p:spPr>
      </p:pic>
      <p:pic>
        <p:nvPicPr>
          <p:cNvPr id="24" name="Picture 23">
            <a:extLst>
              <a:ext uri="{FF2B5EF4-FFF2-40B4-BE49-F238E27FC236}">
                <a16:creationId xmlns:a16="http://schemas.microsoft.com/office/drawing/2014/main" id="{E54ED5EA-D29E-3EB8-8CFE-5F6B56B7CDE8}"/>
              </a:ext>
            </a:extLst>
          </p:cNvPr>
          <p:cNvPicPr>
            <a:picLocks noChangeAspect="1"/>
          </p:cNvPicPr>
          <p:nvPr/>
        </p:nvPicPr>
        <p:blipFill>
          <a:blip r:embed="rId6"/>
          <a:stretch>
            <a:fillRect/>
          </a:stretch>
        </p:blipFill>
        <p:spPr>
          <a:xfrm>
            <a:off x="-6769786" y="1227612"/>
            <a:ext cx="5000948" cy="3264867"/>
          </a:xfrm>
          <a:prstGeom prst="rect">
            <a:avLst/>
          </a:prstGeom>
        </p:spPr>
      </p:pic>
      <p:sp>
        <p:nvSpPr>
          <p:cNvPr id="2" name="Google Shape;290;p39">
            <a:extLst>
              <a:ext uri="{FF2B5EF4-FFF2-40B4-BE49-F238E27FC236}">
                <a16:creationId xmlns:a16="http://schemas.microsoft.com/office/drawing/2014/main" id="{2D9B24AE-07A7-B9FE-54F0-4359405D7F0F}"/>
              </a:ext>
            </a:extLst>
          </p:cNvPr>
          <p:cNvSpPr txBox="1">
            <a:spLocks/>
          </p:cNvSpPr>
          <p:nvPr/>
        </p:nvSpPr>
        <p:spPr>
          <a:xfrm>
            <a:off x="5000636" y="654912"/>
            <a:ext cx="4143364"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Manrope"/>
              <a:buNone/>
              <a:defRPr sz="3000" b="1" i="0" u="none" strike="noStrike" cap="none">
                <a:solidFill>
                  <a:schemeClr val="dk1"/>
                </a:solidFill>
                <a:latin typeface="Manrope"/>
                <a:ea typeface="Manrope"/>
                <a:cs typeface="Manrope"/>
                <a:sym typeface="Manrope"/>
              </a:defRPr>
            </a:lvl1pPr>
            <a:lvl2pPr marR="0" lvl="1" algn="l" rtl="0">
              <a:lnSpc>
                <a:spcPct val="100000"/>
              </a:lnSpc>
              <a:spcBef>
                <a:spcPts val="0"/>
              </a:spcBef>
              <a:spcAft>
                <a:spcPts val="0"/>
              </a:spcAft>
              <a:buClr>
                <a:schemeClr val="dk1"/>
              </a:buClr>
              <a:buSzPts val="3000"/>
              <a:buFont typeface="Manrope"/>
              <a:buNone/>
              <a:defRPr sz="3000" b="1" i="0" u="none" strike="noStrike" cap="none">
                <a:solidFill>
                  <a:schemeClr val="dk1"/>
                </a:solidFill>
                <a:latin typeface="Manrope"/>
                <a:ea typeface="Manrope"/>
                <a:cs typeface="Manrope"/>
                <a:sym typeface="Manrope"/>
              </a:defRPr>
            </a:lvl2pPr>
            <a:lvl3pPr marR="0" lvl="2" algn="l" rtl="0">
              <a:lnSpc>
                <a:spcPct val="100000"/>
              </a:lnSpc>
              <a:spcBef>
                <a:spcPts val="0"/>
              </a:spcBef>
              <a:spcAft>
                <a:spcPts val="0"/>
              </a:spcAft>
              <a:buClr>
                <a:schemeClr val="dk1"/>
              </a:buClr>
              <a:buSzPts val="3000"/>
              <a:buFont typeface="Manrope"/>
              <a:buNone/>
              <a:defRPr sz="3000" b="1" i="0" u="none" strike="noStrike" cap="none">
                <a:solidFill>
                  <a:schemeClr val="dk1"/>
                </a:solidFill>
                <a:latin typeface="Manrope"/>
                <a:ea typeface="Manrope"/>
                <a:cs typeface="Manrope"/>
                <a:sym typeface="Manrope"/>
              </a:defRPr>
            </a:lvl3pPr>
            <a:lvl4pPr marR="0" lvl="3" algn="l" rtl="0">
              <a:lnSpc>
                <a:spcPct val="100000"/>
              </a:lnSpc>
              <a:spcBef>
                <a:spcPts val="0"/>
              </a:spcBef>
              <a:spcAft>
                <a:spcPts val="0"/>
              </a:spcAft>
              <a:buClr>
                <a:schemeClr val="dk1"/>
              </a:buClr>
              <a:buSzPts val="3000"/>
              <a:buFont typeface="Manrope"/>
              <a:buNone/>
              <a:defRPr sz="3000" b="1" i="0" u="none" strike="noStrike" cap="none">
                <a:solidFill>
                  <a:schemeClr val="dk1"/>
                </a:solidFill>
                <a:latin typeface="Manrope"/>
                <a:ea typeface="Manrope"/>
                <a:cs typeface="Manrope"/>
                <a:sym typeface="Manrope"/>
              </a:defRPr>
            </a:lvl4pPr>
            <a:lvl5pPr marR="0" lvl="4" algn="l" rtl="0">
              <a:lnSpc>
                <a:spcPct val="100000"/>
              </a:lnSpc>
              <a:spcBef>
                <a:spcPts val="0"/>
              </a:spcBef>
              <a:spcAft>
                <a:spcPts val="0"/>
              </a:spcAft>
              <a:buClr>
                <a:schemeClr val="dk1"/>
              </a:buClr>
              <a:buSzPts val="3000"/>
              <a:buFont typeface="Manrope"/>
              <a:buNone/>
              <a:defRPr sz="3000" b="1" i="0" u="none" strike="noStrike" cap="none">
                <a:solidFill>
                  <a:schemeClr val="dk1"/>
                </a:solidFill>
                <a:latin typeface="Manrope"/>
                <a:ea typeface="Manrope"/>
                <a:cs typeface="Manrope"/>
                <a:sym typeface="Manrope"/>
              </a:defRPr>
            </a:lvl5pPr>
            <a:lvl6pPr marR="0" lvl="5" algn="l" rtl="0">
              <a:lnSpc>
                <a:spcPct val="100000"/>
              </a:lnSpc>
              <a:spcBef>
                <a:spcPts val="0"/>
              </a:spcBef>
              <a:spcAft>
                <a:spcPts val="0"/>
              </a:spcAft>
              <a:buClr>
                <a:schemeClr val="dk1"/>
              </a:buClr>
              <a:buSzPts val="3000"/>
              <a:buFont typeface="Manrope"/>
              <a:buNone/>
              <a:defRPr sz="3000" b="1" i="0" u="none" strike="noStrike" cap="none">
                <a:solidFill>
                  <a:schemeClr val="dk1"/>
                </a:solidFill>
                <a:latin typeface="Manrope"/>
                <a:ea typeface="Manrope"/>
                <a:cs typeface="Manrope"/>
                <a:sym typeface="Manrope"/>
              </a:defRPr>
            </a:lvl6pPr>
            <a:lvl7pPr marR="0" lvl="6" algn="l" rtl="0">
              <a:lnSpc>
                <a:spcPct val="100000"/>
              </a:lnSpc>
              <a:spcBef>
                <a:spcPts val="0"/>
              </a:spcBef>
              <a:spcAft>
                <a:spcPts val="0"/>
              </a:spcAft>
              <a:buClr>
                <a:schemeClr val="dk1"/>
              </a:buClr>
              <a:buSzPts val="3000"/>
              <a:buFont typeface="Manrope"/>
              <a:buNone/>
              <a:defRPr sz="3000" b="1" i="0" u="none" strike="noStrike" cap="none">
                <a:solidFill>
                  <a:schemeClr val="dk1"/>
                </a:solidFill>
                <a:latin typeface="Manrope"/>
                <a:ea typeface="Manrope"/>
                <a:cs typeface="Manrope"/>
                <a:sym typeface="Manrope"/>
              </a:defRPr>
            </a:lvl7pPr>
            <a:lvl8pPr marR="0" lvl="7" algn="l" rtl="0">
              <a:lnSpc>
                <a:spcPct val="100000"/>
              </a:lnSpc>
              <a:spcBef>
                <a:spcPts val="0"/>
              </a:spcBef>
              <a:spcAft>
                <a:spcPts val="0"/>
              </a:spcAft>
              <a:buClr>
                <a:schemeClr val="dk1"/>
              </a:buClr>
              <a:buSzPts val="3000"/>
              <a:buFont typeface="Manrope"/>
              <a:buNone/>
              <a:defRPr sz="3000" b="1" i="0" u="none" strike="noStrike" cap="none">
                <a:solidFill>
                  <a:schemeClr val="dk1"/>
                </a:solidFill>
                <a:latin typeface="Manrope"/>
                <a:ea typeface="Manrope"/>
                <a:cs typeface="Manrope"/>
                <a:sym typeface="Manrope"/>
              </a:defRPr>
            </a:lvl8pPr>
            <a:lvl9pPr marR="0" lvl="8" algn="l" rtl="0">
              <a:lnSpc>
                <a:spcPct val="100000"/>
              </a:lnSpc>
              <a:spcBef>
                <a:spcPts val="0"/>
              </a:spcBef>
              <a:spcAft>
                <a:spcPts val="0"/>
              </a:spcAft>
              <a:buClr>
                <a:schemeClr val="dk1"/>
              </a:buClr>
              <a:buSzPts val="3000"/>
              <a:buFont typeface="Manrope"/>
              <a:buNone/>
              <a:defRPr sz="3000" b="1" i="0" u="none" strike="noStrike" cap="none">
                <a:solidFill>
                  <a:schemeClr val="dk1"/>
                </a:solidFill>
                <a:latin typeface="Manrope"/>
                <a:ea typeface="Manrope"/>
                <a:cs typeface="Manrope"/>
                <a:sym typeface="Manrope"/>
              </a:defRPr>
            </a:lvl9pPr>
          </a:lstStyle>
          <a:p>
            <a:r>
              <a:rPr lang="en-US" dirty="0"/>
              <a:t>Tare Issue</a:t>
            </a:r>
          </a:p>
        </p:txBody>
      </p:sp>
      <p:pic>
        <p:nvPicPr>
          <p:cNvPr id="4" name="Picture 3">
            <a:extLst>
              <a:ext uri="{FF2B5EF4-FFF2-40B4-BE49-F238E27FC236}">
                <a16:creationId xmlns:a16="http://schemas.microsoft.com/office/drawing/2014/main" id="{A73FB174-807E-E0EB-1F49-B243C5B83BDD}"/>
              </a:ext>
            </a:extLst>
          </p:cNvPr>
          <p:cNvPicPr>
            <a:picLocks noChangeAspect="1"/>
          </p:cNvPicPr>
          <p:nvPr/>
        </p:nvPicPr>
        <p:blipFill>
          <a:blip r:embed="rId7">
            <a:duotone>
              <a:schemeClr val="accent1">
                <a:shade val="45000"/>
                <a:satMod val="135000"/>
              </a:schemeClr>
              <a:prstClr val="white"/>
            </a:duotone>
          </a:blip>
          <a:stretch>
            <a:fillRect/>
          </a:stretch>
        </p:blipFill>
        <p:spPr>
          <a:xfrm>
            <a:off x="1608279" y="2408464"/>
            <a:ext cx="1686981" cy="1686981"/>
          </a:xfrm>
          <a:prstGeom prst="rect">
            <a:avLst/>
          </a:prstGeom>
        </p:spPr>
      </p:pic>
      <p:pic>
        <p:nvPicPr>
          <p:cNvPr id="6" name="Graphic 5" descr="Envelope outline">
            <a:extLst>
              <a:ext uri="{FF2B5EF4-FFF2-40B4-BE49-F238E27FC236}">
                <a16:creationId xmlns:a16="http://schemas.microsoft.com/office/drawing/2014/main" id="{C06BEFF3-B509-B2FC-B044-9CBC3D5D24E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977608" y="1657350"/>
            <a:ext cx="914400" cy="914400"/>
          </a:xfrm>
          <a:prstGeom prst="rect">
            <a:avLst/>
          </a:prstGeom>
        </p:spPr>
      </p:pic>
      <p:pic>
        <p:nvPicPr>
          <p:cNvPr id="5" name="Picture 4">
            <a:extLst>
              <a:ext uri="{FF2B5EF4-FFF2-40B4-BE49-F238E27FC236}">
                <a16:creationId xmlns:a16="http://schemas.microsoft.com/office/drawing/2014/main" id="{C3E86950-EBCB-63D5-4987-3B992A9DAAD3}"/>
              </a:ext>
            </a:extLst>
          </p:cNvPr>
          <p:cNvPicPr>
            <a:picLocks noChangeAspect="1"/>
          </p:cNvPicPr>
          <p:nvPr/>
        </p:nvPicPr>
        <p:blipFill>
          <a:blip r:embed="rId10"/>
          <a:srcRect b="28761"/>
          <a:stretch>
            <a:fillRect/>
          </a:stretch>
        </p:blipFill>
        <p:spPr>
          <a:xfrm>
            <a:off x="12384912" y="1646559"/>
            <a:ext cx="3769410" cy="2426971"/>
          </a:xfrm>
          <a:prstGeom prst="rect">
            <a:avLst/>
          </a:prstGeom>
        </p:spPr>
      </p:pic>
    </p:spTree>
    <p:extLst>
      <p:ext uri="{BB962C8B-B14F-4D97-AF65-F5344CB8AC3E}">
        <p14:creationId xmlns:p14="http://schemas.microsoft.com/office/powerpoint/2010/main" val="174309425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89">
          <a:extLst>
            <a:ext uri="{FF2B5EF4-FFF2-40B4-BE49-F238E27FC236}">
              <a16:creationId xmlns:a16="http://schemas.microsoft.com/office/drawing/2014/main" id="{E0B81C60-E78A-2D55-D2B4-1A88641877B8}"/>
            </a:ext>
          </a:extLst>
        </p:cNvPr>
        <p:cNvGrpSpPr/>
        <p:nvPr/>
      </p:nvGrpSpPr>
      <p:grpSpPr>
        <a:xfrm>
          <a:off x="0" y="0"/>
          <a:ext cx="0" cy="0"/>
          <a:chOff x="0" y="0"/>
          <a:chExt cx="0" cy="0"/>
        </a:xfrm>
      </p:grpSpPr>
      <p:sp>
        <p:nvSpPr>
          <p:cNvPr id="290" name="Google Shape;290;p39">
            <a:extLst>
              <a:ext uri="{FF2B5EF4-FFF2-40B4-BE49-F238E27FC236}">
                <a16:creationId xmlns:a16="http://schemas.microsoft.com/office/drawing/2014/main" id="{B2A0821E-7806-B05B-188C-DC99916AFDDE}"/>
              </a:ext>
            </a:extLst>
          </p:cNvPr>
          <p:cNvSpPr txBox="1">
            <a:spLocks noGrp="1"/>
          </p:cNvSpPr>
          <p:nvPr>
            <p:ph type="title"/>
          </p:nvPr>
        </p:nvSpPr>
        <p:spPr>
          <a:xfrm>
            <a:off x="366044" y="654912"/>
            <a:ext cx="3958136"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Sensor Interfacing</a:t>
            </a:r>
            <a:endParaRPr dirty="0"/>
          </a:p>
        </p:txBody>
      </p:sp>
      <p:pic>
        <p:nvPicPr>
          <p:cNvPr id="18" name="Picture 17">
            <a:extLst>
              <a:ext uri="{FF2B5EF4-FFF2-40B4-BE49-F238E27FC236}">
                <a16:creationId xmlns:a16="http://schemas.microsoft.com/office/drawing/2014/main" id="{D9F615CF-F5C8-6CE0-BB62-5E090C4FD45E}"/>
              </a:ext>
            </a:extLst>
          </p:cNvPr>
          <p:cNvPicPr>
            <a:picLocks noChangeAspect="1"/>
          </p:cNvPicPr>
          <p:nvPr/>
        </p:nvPicPr>
        <p:blipFill>
          <a:blip r:embed="rId3"/>
          <a:stretch>
            <a:fillRect/>
          </a:stretch>
        </p:blipFill>
        <p:spPr>
          <a:xfrm>
            <a:off x="-4436756" y="1434366"/>
            <a:ext cx="2851360" cy="2851360"/>
          </a:xfrm>
          <a:prstGeom prst="rect">
            <a:avLst/>
          </a:prstGeom>
        </p:spPr>
      </p:pic>
      <p:pic>
        <p:nvPicPr>
          <p:cNvPr id="20" name="Picture 19">
            <a:extLst>
              <a:ext uri="{FF2B5EF4-FFF2-40B4-BE49-F238E27FC236}">
                <a16:creationId xmlns:a16="http://schemas.microsoft.com/office/drawing/2014/main" id="{ADFB1130-99AE-1FF8-438B-46497D3B3250}"/>
              </a:ext>
            </a:extLst>
          </p:cNvPr>
          <p:cNvPicPr>
            <a:picLocks noChangeAspect="1"/>
          </p:cNvPicPr>
          <p:nvPr/>
        </p:nvPicPr>
        <p:blipFill>
          <a:blip r:embed="rId4"/>
          <a:srcRect l="31882" r="23893"/>
          <a:stretch>
            <a:fillRect/>
          </a:stretch>
        </p:blipFill>
        <p:spPr>
          <a:xfrm rot="5400000">
            <a:off x="-4127479" y="1413439"/>
            <a:ext cx="2274664" cy="2893219"/>
          </a:xfrm>
          <a:prstGeom prst="rect">
            <a:avLst/>
          </a:prstGeom>
        </p:spPr>
      </p:pic>
      <p:pic>
        <p:nvPicPr>
          <p:cNvPr id="22" name="Picture 21">
            <a:extLst>
              <a:ext uri="{FF2B5EF4-FFF2-40B4-BE49-F238E27FC236}">
                <a16:creationId xmlns:a16="http://schemas.microsoft.com/office/drawing/2014/main" id="{F49D5DB8-DC7A-DCE6-4D2E-F58DC730BAB0}"/>
              </a:ext>
            </a:extLst>
          </p:cNvPr>
          <p:cNvPicPr>
            <a:picLocks noChangeAspect="1"/>
          </p:cNvPicPr>
          <p:nvPr/>
        </p:nvPicPr>
        <p:blipFill>
          <a:blip r:embed="rId5"/>
          <a:stretch>
            <a:fillRect/>
          </a:stretch>
        </p:blipFill>
        <p:spPr>
          <a:xfrm>
            <a:off x="1306001" y="1492898"/>
            <a:ext cx="2489550" cy="2792827"/>
          </a:xfrm>
          <a:prstGeom prst="rect">
            <a:avLst/>
          </a:prstGeom>
        </p:spPr>
      </p:pic>
      <p:pic>
        <p:nvPicPr>
          <p:cNvPr id="24" name="Picture 23">
            <a:extLst>
              <a:ext uri="{FF2B5EF4-FFF2-40B4-BE49-F238E27FC236}">
                <a16:creationId xmlns:a16="http://schemas.microsoft.com/office/drawing/2014/main" id="{BB6C8182-AF57-3504-86BF-933AD31A1DF3}"/>
              </a:ext>
            </a:extLst>
          </p:cNvPr>
          <p:cNvPicPr>
            <a:picLocks noChangeAspect="1"/>
          </p:cNvPicPr>
          <p:nvPr/>
        </p:nvPicPr>
        <p:blipFill>
          <a:blip r:embed="rId6"/>
          <a:stretch>
            <a:fillRect/>
          </a:stretch>
        </p:blipFill>
        <p:spPr>
          <a:xfrm>
            <a:off x="-6769786" y="1227612"/>
            <a:ext cx="5000948" cy="3264867"/>
          </a:xfrm>
          <a:prstGeom prst="rect">
            <a:avLst/>
          </a:prstGeom>
        </p:spPr>
      </p:pic>
      <p:sp>
        <p:nvSpPr>
          <p:cNvPr id="2" name="Google Shape;290;p39">
            <a:extLst>
              <a:ext uri="{FF2B5EF4-FFF2-40B4-BE49-F238E27FC236}">
                <a16:creationId xmlns:a16="http://schemas.microsoft.com/office/drawing/2014/main" id="{2F454FAA-4D95-B7B3-689C-4DA8F18A678E}"/>
              </a:ext>
            </a:extLst>
          </p:cNvPr>
          <p:cNvSpPr txBox="1">
            <a:spLocks/>
          </p:cNvSpPr>
          <p:nvPr/>
        </p:nvSpPr>
        <p:spPr>
          <a:xfrm>
            <a:off x="4572000" y="654912"/>
            <a:ext cx="4572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Manrope"/>
              <a:buNone/>
              <a:defRPr sz="3000" b="1" i="0" u="none" strike="noStrike" cap="none">
                <a:solidFill>
                  <a:schemeClr val="dk1"/>
                </a:solidFill>
                <a:latin typeface="Manrope"/>
                <a:ea typeface="Manrope"/>
                <a:cs typeface="Manrope"/>
                <a:sym typeface="Manrope"/>
              </a:defRPr>
            </a:lvl1pPr>
            <a:lvl2pPr marR="0" lvl="1" algn="l" rtl="0">
              <a:lnSpc>
                <a:spcPct val="100000"/>
              </a:lnSpc>
              <a:spcBef>
                <a:spcPts val="0"/>
              </a:spcBef>
              <a:spcAft>
                <a:spcPts val="0"/>
              </a:spcAft>
              <a:buClr>
                <a:schemeClr val="dk1"/>
              </a:buClr>
              <a:buSzPts val="3000"/>
              <a:buFont typeface="Manrope"/>
              <a:buNone/>
              <a:defRPr sz="3000" b="1" i="0" u="none" strike="noStrike" cap="none">
                <a:solidFill>
                  <a:schemeClr val="dk1"/>
                </a:solidFill>
                <a:latin typeface="Manrope"/>
                <a:ea typeface="Manrope"/>
                <a:cs typeface="Manrope"/>
                <a:sym typeface="Manrope"/>
              </a:defRPr>
            </a:lvl2pPr>
            <a:lvl3pPr marR="0" lvl="2" algn="l" rtl="0">
              <a:lnSpc>
                <a:spcPct val="100000"/>
              </a:lnSpc>
              <a:spcBef>
                <a:spcPts val="0"/>
              </a:spcBef>
              <a:spcAft>
                <a:spcPts val="0"/>
              </a:spcAft>
              <a:buClr>
                <a:schemeClr val="dk1"/>
              </a:buClr>
              <a:buSzPts val="3000"/>
              <a:buFont typeface="Manrope"/>
              <a:buNone/>
              <a:defRPr sz="3000" b="1" i="0" u="none" strike="noStrike" cap="none">
                <a:solidFill>
                  <a:schemeClr val="dk1"/>
                </a:solidFill>
                <a:latin typeface="Manrope"/>
                <a:ea typeface="Manrope"/>
                <a:cs typeface="Manrope"/>
                <a:sym typeface="Manrope"/>
              </a:defRPr>
            </a:lvl3pPr>
            <a:lvl4pPr marR="0" lvl="3" algn="l" rtl="0">
              <a:lnSpc>
                <a:spcPct val="100000"/>
              </a:lnSpc>
              <a:spcBef>
                <a:spcPts val="0"/>
              </a:spcBef>
              <a:spcAft>
                <a:spcPts val="0"/>
              </a:spcAft>
              <a:buClr>
                <a:schemeClr val="dk1"/>
              </a:buClr>
              <a:buSzPts val="3000"/>
              <a:buFont typeface="Manrope"/>
              <a:buNone/>
              <a:defRPr sz="3000" b="1" i="0" u="none" strike="noStrike" cap="none">
                <a:solidFill>
                  <a:schemeClr val="dk1"/>
                </a:solidFill>
                <a:latin typeface="Manrope"/>
                <a:ea typeface="Manrope"/>
                <a:cs typeface="Manrope"/>
                <a:sym typeface="Manrope"/>
              </a:defRPr>
            </a:lvl4pPr>
            <a:lvl5pPr marR="0" lvl="4" algn="l" rtl="0">
              <a:lnSpc>
                <a:spcPct val="100000"/>
              </a:lnSpc>
              <a:spcBef>
                <a:spcPts val="0"/>
              </a:spcBef>
              <a:spcAft>
                <a:spcPts val="0"/>
              </a:spcAft>
              <a:buClr>
                <a:schemeClr val="dk1"/>
              </a:buClr>
              <a:buSzPts val="3000"/>
              <a:buFont typeface="Manrope"/>
              <a:buNone/>
              <a:defRPr sz="3000" b="1" i="0" u="none" strike="noStrike" cap="none">
                <a:solidFill>
                  <a:schemeClr val="dk1"/>
                </a:solidFill>
                <a:latin typeface="Manrope"/>
                <a:ea typeface="Manrope"/>
                <a:cs typeface="Manrope"/>
                <a:sym typeface="Manrope"/>
              </a:defRPr>
            </a:lvl5pPr>
            <a:lvl6pPr marR="0" lvl="5" algn="l" rtl="0">
              <a:lnSpc>
                <a:spcPct val="100000"/>
              </a:lnSpc>
              <a:spcBef>
                <a:spcPts val="0"/>
              </a:spcBef>
              <a:spcAft>
                <a:spcPts val="0"/>
              </a:spcAft>
              <a:buClr>
                <a:schemeClr val="dk1"/>
              </a:buClr>
              <a:buSzPts val="3000"/>
              <a:buFont typeface="Manrope"/>
              <a:buNone/>
              <a:defRPr sz="3000" b="1" i="0" u="none" strike="noStrike" cap="none">
                <a:solidFill>
                  <a:schemeClr val="dk1"/>
                </a:solidFill>
                <a:latin typeface="Manrope"/>
                <a:ea typeface="Manrope"/>
                <a:cs typeface="Manrope"/>
                <a:sym typeface="Manrope"/>
              </a:defRPr>
            </a:lvl6pPr>
            <a:lvl7pPr marR="0" lvl="6" algn="l" rtl="0">
              <a:lnSpc>
                <a:spcPct val="100000"/>
              </a:lnSpc>
              <a:spcBef>
                <a:spcPts val="0"/>
              </a:spcBef>
              <a:spcAft>
                <a:spcPts val="0"/>
              </a:spcAft>
              <a:buClr>
                <a:schemeClr val="dk1"/>
              </a:buClr>
              <a:buSzPts val="3000"/>
              <a:buFont typeface="Manrope"/>
              <a:buNone/>
              <a:defRPr sz="3000" b="1" i="0" u="none" strike="noStrike" cap="none">
                <a:solidFill>
                  <a:schemeClr val="dk1"/>
                </a:solidFill>
                <a:latin typeface="Manrope"/>
                <a:ea typeface="Manrope"/>
                <a:cs typeface="Manrope"/>
                <a:sym typeface="Manrope"/>
              </a:defRPr>
            </a:lvl7pPr>
            <a:lvl8pPr marR="0" lvl="7" algn="l" rtl="0">
              <a:lnSpc>
                <a:spcPct val="100000"/>
              </a:lnSpc>
              <a:spcBef>
                <a:spcPts val="0"/>
              </a:spcBef>
              <a:spcAft>
                <a:spcPts val="0"/>
              </a:spcAft>
              <a:buClr>
                <a:schemeClr val="dk1"/>
              </a:buClr>
              <a:buSzPts val="3000"/>
              <a:buFont typeface="Manrope"/>
              <a:buNone/>
              <a:defRPr sz="3000" b="1" i="0" u="none" strike="noStrike" cap="none">
                <a:solidFill>
                  <a:schemeClr val="dk1"/>
                </a:solidFill>
                <a:latin typeface="Manrope"/>
                <a:ea typeface="Manrope"/>
                <a:cs typeface="Manrope"/>
                <a:sym typeface="Manrope"/>
              </a:defRPr>
            </a:lvl8pPr>
            <a:lvl9pPr marR="0" lvl="8" algn="l" rtl="0">
              <a:lnSpc>
                <a:spcPct val="100000"/>
              </a:lnSpc>
              <a:spcBef>
                <a:spcPts val="0"/>
              </a:spcBef>
              <a:spcAft>
                <a:spcPts val="0"/>
              </a:spcAft>
              <a:buClr>
                <a:schemeClr val="dk1"/>
              </a:buClr>
              <a:buSzPts val="3000"/>
              <a:buFont typeface="Manrope"/>
              <a:buNone/>
              <a:defRPr sz="3000" b="1" i="0" u="none" strike="noStrike" cap="none">
                <a:solidFill>
                  <a:schemeClr val="dk1"/>
                </a:solidFill>
                <a:latin typeface="Manrope"/>
                <a:ea typeface="Manrope"/>
                <a:cs typeface="Manrope"/>
                <a:sym typeface="Manrope"/>
              </a:defRPr>
            </a:lvl9pPr>
          </a:lstStyle>
          <a:p>
            <a:r>
              <a:rPr lang="en-US" dirty="0"/>
              <a:t>Housing Improvements</a:t>
            </a:r>
          </a:p>
        </p:txBody>
      </p:sp>
      <p:pic>
        <p:nvPicPr>
          <p:cNvPr id="5" name="Picture 4">
            <a:extLst>
              <a:ext uri="{FF2B5EF4-FFF2-40B4-BE49-F238E27FC236}">
                <a16:creationId xmlns:a16="http://schemas.microsoft.com/office/drawing/2014/main" id="{9D7D0CDD-11A0-A75A-67D8-18CC1AD0067F}"/>
              </a:ext>
            </a:extLst>
          </p:cNvPr>
          <p:cNvPicPr>
            <a:picLocks noChangeAspect="1"/>
          </p:cNvPicPr>
          <p:nvPr/>
        </p:nvPicPr>
        <p:blipFill>
          <a:blip r:embed="rId7"/>
          <a:srcRect b="28761"/>
          <a:stretch>
            <a:fillRect/>
          </a:stretch>
        </p:blipFill>
        <p:spPr>
          <a:xfrm>
            <a:off x="4572000" y="1646559"/>
            <a:ext cx="3769410" cy="2426971"/>
          </a:xfrm>
          <a:prstGeom prst="rect">
            <a:avLst/>
          </a:prstGeom>
        </p:spPr>
      </p:pic>
    </p:spTree>
    <p:extLst>
      <p:ext uri="{BB962C8B-B14F-4D97-AF65-F5344CB8AC3E}">
        <p14:creationId xmlns:p14="http://schemas.microsoft.com/office/powerpoint/2010/main" val="217613269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41">
          <a:extLst>
            <a:ext uri="{FF2B5EF4-FFF2-40B4-BE49-F238E27FC236}">
              <a16:creationId xmlns:a16="http://schemas.microsoft.com/office/drawing/2014/main" id="{7A9A2EBA-68D9-03E3-2B59-85D86A78723D}"/>
            </a:ext>
          </a:extLst>
        </p:cNvPr>
        <p:cNvGrpSpPr/>
        <p:nvPr/>
      </p:nvGrpSpPr>
      <p:grpSpPr>
        <a:xfrm>
          <a:off x="0" y="0"/>
          <a:ext cx="0" cy="0"/>
          <a:chOff x="0" y="0"/>
          <a:chExt cx="0" cy="0"/>
        </a:xfrm>
      </p:grpSpPr>
      <p:sp>
        <p:nvSpPr>
          <p:cNvPr id="445" name="Google Shape;445;p46">
            <a:extLst>
              <a:ext uri="{FF2B5EF4-FFF2-40B4-BE49-F238E27FC236}">
                <a16:creationId xmlns:a16="http://schemas.microsoft.com/office/drawing/2014/main" id="{965161BA-7430-8EE6-5BE1-DB297AFA1DAA}"/>
              </a:ext>
            </a:extLst>
          </p:cNvPr>
          <p:cNvSpPr txBox="1">
            <a:spLocks noGrp="1"/>
          </p:cNvSpPr>
          <p:nvPr>
            <p:ph type="title"/>
          </p:nvPr>
        </p:nvSpPr>
        <p:spPr>
          <a:xfrm>
            <a:off x="651420" y="68473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LoRaWAN</a:t>
            </a:r>
            <a:endParaRPr dirty="0"/>
          </a:p>
        </p:txBody>
      </p:sp>
      <p:grpSp>
        <p:nvGrpSpPr>
          <p:cNvPr id="44" name="Group 43">
            <a:extLst>
              <a:ext uri="{FF2B5EF4-FFF2-40B4-BE49-F238E27FC236}">
                <a16:creationId xmlns:a16="http://schemas.microsoft.com/office/drawing/2014/main" id="{389837A3-C81F-0840-2F37-07AFBC0A4CE1}"/>
              </a:ext>
            </a:extLst>
          </p:cNvPr>
          <p:cNvGrpSpPr/>
          <p:nvPr/>
        </p:nvGrpSpPr>
        <p:grpSpPr>
          <a:xfrm>
            <a:off x="2011919" y="2507525"/>
            <a:ext cx="1332681" cy="1115407"/>
            <a:chOff x="5149454" y="2524443"/>
            <a:chExt cx="1332681" cy="1115407"/>
          </a:xfrm>
        </p:grpSpPr>
        <p:sp>
          <p:nvSpPr>
            <p:cNvPr id="448" name="Google Shape;448;p46">
              <a:extLst>
                <a:ext uri="{FF2B5EF4-FFF2-40B4-BE49-F238E27FC236}">
                  <a16:creationId xmlns:a16="http://schemas.microsoft.com/office/drawing/2014/main" id="{75AED46B-A7F6-2D0B-FA12-9846283F88E1}"/>
                </a:ext>
              </a:extLst>
            </p:cNvPr>
            <p:cNvSpPr txBox="1"/>
            <p:nvPr/>
          </p:nvSpPr>
          <p:spPr>
            <a:xfrm>
              <a:off x="5149454" y="3220150"/>
              <a:ext cx="1332681" cy="419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800" b="1" dirty="0">
                  <a:solidFill>
                    <a:schemeClr val="dk1"/>
                  </a:solidFill>
                  <a:latin typeface="Manrope"/>
                  <a:ea typeface="Manrope"/>
                  <a:cs typeface="Manrope"/>
                  <a:sym typeface="Manrope"/>
                </a:rPr>
                <a:t>LoRa Antenna</a:t>
              </a:r>
              <a:endParaRPr sz="1800" b="1" dirty="0">
                <a:solidFill>
                  <a:schemeClr val="dk1"/>
                </a:solidFill>
                <a:latin typeface="Manrope"/>
                <a:ea typeface="Manrope"/>
                <a:cs typeface="Manrope"/>
                <a:sym typeface="Manrope"/>
              </a:endParaRPr>
            </a:p>
          </p:txBody>
        </p:sp>
        <p:pic>
          <p:nvPicPr>
            <p:cNvPr id="7" name="Picture 6" descr="A black background with a black square&#10;&#10;AI-generated content may be incorrect.">
              <a:extLst>
                <a:ext uri="{FF2B5EF4-FFF2-40B4-BE49-F238E27FC236}">
                  <a16:creationId xmlns:a16="http://schemas.microsoft.com/office/drawing/2014/main" id="{7CDFBE7A-7A1B-106E-6EA3-A369B8E81138}"/>
                </a:ext>
              </a:extLst>
            </p:cNvPr>
            <p:cNvPicPr>
              <a:picLocks noChangeAspect="1"/>
            </p:cNvPicPr>
            <p:nvPr/>
          </p:nvPicPr>
          <p:blipFill>
            <a:blip r:embed="rId3">
              <a:duotone>
                <a:schemeClr val="accent1">
                  <a:shade val="45000"/>
                  <a:satMod val="135000"/>
                </a:schemeClr>
                <a:prstClr val="white"/>
              </a:duotone>
            </a:blip>
            <a:stretch>
              <a:fillRect/>
            </a:stretch>
          </p:blipFill>
          <p:spPr>
            <a:xfrm>
              <a:off x="5612835" y="2524443"/>
              <a:ext cx="457200" cy="457200"/>
            </a:xfrm>
            <a:prstGeom prst="rect">
              <a:avLst/>
            </a:prstGeom>
          </p:spPr>
        </p:pic>
      </p:grpSp>
      <p:grpSp>
        <p:nvGrpSpPr>
          <p:cNvPr id="42" name="Group 41">
            <a:extLst>
              <a:ext uri="{FF2B5EF4-FFF2-40B4-BE49-F238E27FC236}">
                <a16:creationId xmlns:a16="http://schemas.microsoft.com/office/drawing/2014/main" id="{0293E1D1-D70E-839E-67AB-B6F2073BD37B}"/>
              </a:ext>
            </a:extLst>
          </p:cNvPr>
          <p:cNvGrpSpPr/>
          <p:nvPr/>
        </p:nvGrpSpPr>
        <p:grpSpPr>
          <a:xfrm>
            <a:off x="494582" y="2520239"/>
            <a:ext cx="1850844" cy="1117627"/>
            <a:chOff x="2709588" y="2499090"/>
            <a:chExt cx="1850844" cy="1117627"/>
          </a:xfrm>
        </p:grpSpPr>
        <p:sp>
          <p:nvSpPr>
            <p:cNvPr id="449" name="Google Shape;449;p46">
              <a:extLst>
                <a:ext uri="{FF2B5EF4-FFF2-40B4-BE49-F238E27FC236}">
                  <a16:creationId xmlns:a16="http://schemas.microsoft.com/office/drawing/2014/main" id="{8A069200-0016-0696-EEEF-F33BA9D93E12}"/>
                </a:ext>
              </a:extLst>
            </p:cNvPr>
            <p:cNvSpPr txBox="1"/>
            <p:nvPr/>
          </p:nvSpPr>
          <p:spPr>
            <a:xfrm>
              <a:off x="2709588" y="3197017"/>
              <a:ext cx="1850844" cy="419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800" b="1" dirty="0">
                  <a:solidFill>
                    <a:schemeClr val="dk1"/>
                  </a:solidFill>
                  <a:latin typeface="Manrope"/>
                  <a:ea typeface="Manrope"/>
                  <a:cs typeface="Manrope"/>
                  <a:sym typeface="Manrope"/>
                </a:rPr>
                <a:t>ESP32 + SW1262</a:t>
              </a:r>
              <a:endParaRPr sz="1800" b="1" dirty="0">
                <a:solidFill>
                  <a:schemeClr val="dk1"/>
                </a:solidFill>
                <a:latin typeface="Manrope"/>
                <a:ea typeface="Manrope"/>
                <a:cs typeface="Manrope"/>
                <a:sym typeface="Manrope"/>
              </a:endParaRPr>
            </a:p>
          </p:txBody>
        </p:sp>
        <p:pic>
          <p:nvPicPr>
            <p:cNvPr id="9" name="Graphic 8" descr="Processor with solid fill">
              <a:extLst>
                <a:ext uri="{FF2B5EF4-FFF2-40B4-BE49-F238E27FC236}">
                  <a16:creationId xmlns:a16="http://schemas.microsoft.com/office/drawing/2014/main" id="{DED9CF86-B917-1CA5-9FF8-8AE39F5A347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406410" y="2499090"/>
              <a:ext cx="457200" cy="457200"/>
            </a:xfrm>
            <a:prstGeom prst="rect">
              <a:avLst/>
            </a:prstGeom>
          </p:spPr>
        </p:pic>
      </p:grpSp>
      <p:grpSp>
        <p:nvGrpSpPr>
          <p:cNvPr id="19" name="Group 18">
            <a:extLst>
              <a:ext uri="{FF2B5EF4-FFF2-40B4-BE49-F238E27FC236}">
                <a16:creationId xmlns:a16="http://schemas.microsoft.com/office/drawing/2014/main" id="{2FC05899-0BCF-249D-2F90-3CED85D73D98}"/>
              </a:ext>
            </a:extLst>
          </p:cNvPr>
          <p:cNvGrpSpPr/>
          <p:nvPr/>
        </p:nvGrpSpPr>
        <p:grpSpPr>
          <a:xfrm>
            <a:off x="6684632" y="1220652"/>
            <a:ext cx="2025128" cy="1078290"/>
            <a:chOff x="5504270" y="3354834"/>
            <a:chExt cx="2025128" cy="1078290"/>
          </a:xfrm>
        </p:grpSpPr>
        <p:sp>
          <p:nvSpPr>
            <p:cNvPr id="451" name="Google Shape;451;p46">
              <a:extLst>
                <a:ext uri="{FF2B5EF4-FFF2-40B4-BE49-F238E27FC236}">
                  <a16:creationId xmlns:a16="http://schemas.microsoft.com/office/drawing/2014/main" id="{8502CB5D-AF1C-0F22-6E82-310EC04D0AE5}"/>
                </a:ext>
              </a:extLst>
            </p:cNvPr>
            <p:cNvSpPr txBox="1"/>
            <p:nvPr/>
          </p:nvSpPr>
          <p:spPr>
            <a:xfrm>
              <a:off x="5504270" y="4013424"/>
              <a:ext cx="2025128" cy="419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800" b="1" dirty="0">
                  <a:solidFill>
                    <a:schemeClr val="dk1"/>
                  </a:solidFill>
                  <a:latin typeface="Manrope"/>
                  <a:ea typeface="Manrope"/>
                  <a:cs typeface="Manrope"/>
                  <a:sym typeface="Manrope"/>
                </a:rPr>
                <a:t>Website/Mail</a:t>
              </a:r>
              <a:endParaRPr sz="1800" b="1" dirty="0">
                <a:solidFill>
                  <a:schemeClr val="dk1"/>
                </a:solidFill>
                <a:latin typeface="Manrope"/>
                <a:ea typeface="Manrope"/>
                <a:cs typeface="Manrope"/>
                <a:sym typeface="Manrope"/>
              </a:endParaRPr>
            </a:p>
          </p:txBody>
        </p:sp>
        <p:pic>
          <p:nvPicPr>
            <p:cNvPr id="13" name="Graphic 12">
              <a:extLst>
                <a:ext uri="{FF2B5EF4-FFF2-40B4-BE49-F238E27FC236}">
                  <a16:creationId xmlns:a16="http://schemas.microsoft.com/office/drawing/2014/main" id="{C8136BCE-35FA-BF06-58CE-0E9EE4A1C349}"/>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6288234" y="3354834"/>
              <a:ext cx="457200" cy="457200"/>
            </a:xfrm>
            <a:prstGeom prst="rect">
              <a:avLst/>
            </a:prstGeom>
          </p:spPr>
        </p:pic>
      </p:grpSp>
      <p:grpSp>
        <p:nvGrpSpPr>
          <p:cNvPr id="50" name="Group 49">
            <a:extLst>
              <a:ext uri="{FF2B5EF4-FFF2-40B4-BE49-F238E27FC236}">
                <a16:creationId xmlns:a16="http://schemas.microsoft.com/office/drawing/2014/main" id="{BB14C39A-68E0-BCF7-EBFF-A85E74AD1300}"/>
              </a:ext>
            </a:extLst>
          </p:cNvPr>
          <p:cNvGrpSpPr/>
          <p:nvPr/>
        </p:nvGrpSpPr>
        <p:grpSpPr>
          <a:xfrm>
            <a:off x="6598920" y="2522298"/>
            <a:ext cx="2126238" cy="795733"/>
            <a:chOff x="6598920" y="2522298"/>
            <a:chExt cx="2126238" cy="795733"/>
          </a:xfrm>
        </p:grpSpPr>
        <p:pic>
          <p:nvPicPr>
            <p:cNvPr id="21" name="Graphic 20" descr="Server with solid fill">
              <a:extLst>
                <a:ext uri="{FF2B5EF4-FFF2-40B4-BE49-F238E27FC236}">
                  <a16:creationId xmlns:a16="http://schemas.microsoft.com/office/drawing/2014/main" id="{C4BC672B-A8B3-2DA1-34DD-4BB74BD2ED1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466523" y="2522298"/>
              <a:ext cx="457200" cy="457200"/>
            </a:xfrm>
            <a:prstGeom prst="rect">
              <a:avLst/>
            </a:prstGeom>
          </p:spPr>
        </p:pic>
        <p:sp>
          <p:nvSpPr>
            <p:cNvPr id="22" name="Google Shape;447;p46">
              <a:extLst>
                <a:ext uri="{FF2B5EF4-FFF2-40B4-BE49-F238E27FC236}">
                  <a16:creationId xmlns:a16="http://schemas.microsoft.com/office/drawing/2014/main" id="{926CA595-7DFE-AF26-46A3-5D425E4053AD}"/>
                </a:ext>
              </a:extLst>
            </p:cNvPr>
            <p:cNvSpPr txBox="1"/>
            <p:nvPr/>
          </p:nvSpPr>
          <p:spPr>
            <a:xfrm>
              <a:off x="6598920" y="2898331"/>
              <a:ext cx="2126238" cy="419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US" sz="1800" b="1" dirty="0">
                  <a:solidFill>
                    <a:schemeClr val="dk1"/>
                  </a:solidFill>
                  <a:latin typeface="Manrope"/>
                  <a:ea typeface="Manrope"/>
                  <a:cs typeface="Manrope"/>
                  <a:sym typeface="Manrope"/>
                </a:rPr>
                <a:t>Application Layer</a:t>
              </a:r>
              <a:endParaRPr sz="1800" b="1" dirty="0">
                <a:solidFill>
                  <a:schemeClr val="dk1"/>
                </a:solidFill>
                <a:latin typeface="Manrope"/>
                <a:ea typeface="Manrope"/>
                <a:cs typeface="Manrope"/>
                <a:sym typeface="Manrope"/>
              </a:endParaRPr>
            </a:p>
          </p:txBody>
        </p:sp>
      </p:grpSp>
      <p:cxnSp>
        <p:nvCxnSpPr>
          <p:cNvPr id="40" name="Straight Arrow Connector 39">
            <a:extLst>
              <a:ext uri="{FF2B5EF4-FFF2-40B4-BE49-F238E27FC236}">
                <a16:creationId xmlns:a16="http://schemas.microsoft.com/office/drawing/2014/main" id="{B1E0761D-8147-7105-CC44-646BCC8F2E17}"/>
              </a:ext>
            </a:extLst>
          </p:cNvPr>
          <p:cNvCxnSpPr>
            <a:cxnSpLocks/>
          </p:cNvCxnSpPr>
          <p:nvPr/>
        </p:nvCxnSpPr>
        <p:spPr>
          <a:xfrm>
            <a:off x="1947784" y="2712329"/>
            <a:ext cx="342779" cy="0"/>
          </a:xfrm>
          <a:prstGeom prst="straightConnector1">
            <a:avLst/>
          </a:prstGeom>
          <a:ln>
            <a:solidFill>
              <a:srgbClr val="7030A0"/>
            </a:solidFill>
            <a:tailEnd type="triangle"/>
          </a:ln>
        </p:spPr>
        <p:style>
          <a:lnRef idx="2">
            <a:schemeClr val="accent1"/>
          </a:lnRef>
          <a:fillRef idx="0">
            <a:schemeClr val="accent1"/>
          </a:fillRef>
          <a:effectRef idx="1">
            <a:schemeClr val="accent1"/>
          </a:effectRef>
          <a:fontRef idx="minor">
            <a:schemeClr val="tx1"/>
          </a:fontRef>
        </p:style>
      </p:cxnSp>
      <p:cxnSp>
        <p:nvCxnSpPr>
          <p:cNvPr id="46" name="Straight Arrow Connector 45">
            <a:extLst>
              <a:ext uri="{FF2B5EF4-FFF2-40B4-BE49-F238E27FC236}">
                <a16:creationId xmlns:a16="http://schemas.microsoft.com/office/drawing/2014/main" id="{A2F71A9B-298E-B37A-5D2E-584CA2073CBC}"/>
              </a:ext>
            </a:extLst>
          </p:cNvPr>
          <p:cNvCxnSpPr>
            <a:cxnSpLocks/>
            <a:endCxn id="21" idx="1"/>
          </p:cNvCxnSpPr>
          <p:nvPr/>
        </p:nvCxnSpPr>
        <p:spPr>
          <a:xfrm>
            <a:off x="3208020" y="2712329"/>
            <a:ext cx="4258503" cy="38569"/>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55" name="Straight Arrow Connector 54">
            <a:extLst>
              <a:ext uri="{FF2B5EF4-FFF2-40B4-BE49-F238E27FC236}">
                <a16:creationId xmlns:a16="http://schemas.microsoft.com/office/drawing/2014/main" id="{F00FDD27-E8D9-0CF5-F672-E14EFF5FA672}"/>
              </a:ext>
            </a:extLst>
          </p:cNvPr>
          <p:cNvCxnSpPr>
            <a:cxnSpLocks/>
            <a:stCxn id="21" idx="0"/>
            <a:endCxn id="451" idx="2"/>
          </p:cNvCxnSpPr>
          <p:nvPr/>
        </p:nvCxnSpPr>
        <p:spPr>
          <a:xfrm flipV="1">
            <a:off x="7695123" y="2298942"/>
            <a:ext cx="2073" cy="223356"/>
          </a:xfrm>
          <a:prstGeom prst="straightConnector1">
            <a:avLst/>
          </a:prstGeom>
          <a:ln>
            <a:solidFill>
              <a:srgbClr val="0070C0"/>
            </a:solidFill>
            <a:tailEnd type="triangle"/>
          </a:ln>
        </p:spPr>
        <p:style>
          <a:lnRef idx="2">
            <a:schemeClr val="accent1"/>
          </a:lnRef>
          <a:fillRef idx="0">
            <a:schemeClr val="accent1"/>
          </a:fillRef>
          <a:effectRef idx="1">
            <a:schemeClr val="accent1"/>
          </a:effectRef>
          <a:fontRef idx="minor">
            <a:schemeClr val="tx1"/>
          </a:fontRef>
        </p:style>
      </p:cxnSp>
      <p:grpSp>
        <p:nvGrpSpPr>
          <p:cNvPr id="452" name="Group 451">
            <a:extLst>
              <a:ext uri="{FF2B5EF4-FFF2-40B4-BE49-F238E27FC236}">
                <a16:creationId xmlns:a16="http://schemas.microsoft.com/office/drawing/2014/main" id="{7EBFBC44-2519-1368-602D-A3C5E337360E}"/>
              </a:ext>
            </a:extLst>
          </p:cNvPr>
          <p:cNvGrpSpPr/>
          <p:nvPr/>
        </p:nvGrpSpPr>
        <p:grpSpPr>
          <a:xfrm>
            <a:off x="5986263" y="3578887"/>
            <a:ext cx="2437737" cy="954107"/>
            <a:chOff x="3023448" y="3691919"/>
            <a:chExt cx="2437737" cy="954107"/>
          </a:xfrm>
        </p:grpSpPr>
        <p:sp>
          <p:nvSpPr>
            <p:cNvPr id="60" name="TextBox 59">
              <a:extLst>
                <a:ext uri="{FF2B5EF4-FFF2-40B4-BE49-F238E27FC236}">
                  <a16:creationId xmlns:a16="http://schemas.microsoft.com/office/drawing/2014/main" id="{057F3E67-2510-9C1F-6303-B1C481C0CAF6}"/>
                </a:ext>
              </a:extLst>
            </p:cNvPr>
            <p:cNvSpPr txBox="1"/>
            <p:nvPr/>
          </p:nvSpPr>
          <p:spPr>
            <a:xfrm>
              <a:off x="3239102" y="3691919"/>
              <a:ext cx="2222083" cy="954107"/>
            </a:xfrm>
            <a:prstGeom prst="rect">
              <a:avLst/>
            </a:prstGeom>
            <a:noFill/>
          </p:spPr>
          <p:txBody>
            <a:bodyPr wrap="none" rtlCol="0">
              <a:spAutoFit/>
            </a:bodyPr>
            <a:lstStyle/>
            <a:p>
              <a:r>
                <a:rPr lang="en-US" b="1" dirty="0"/>
                <a:t>Legend Communication</a:t>
              </a:r>
            </a:p>
            <a:p>
              <a:r>
                <a:rPr lang="en-US" dirty="0"/>
                <a:t>Wired</a:t>
              </a:r>
              <a:br>
                <a:rPr lang="en-US" dirty="0"/>
              </a:br>
              <a:r>
                <a:rPr lang="en-US" dirty="0"/>
                <a:t>LoRaWAN</a:t>
              </a:r>
              <a:br>
                <a:rPr lang="en-US" dirty="0"/>
              </a:br>
              <a:r>
                <a:rPr lang="en-US" dirty="0"/>
                <a:t>Internal server</a:t>
              </a:r>
              <a:endParaRPr lang="LID4096" dirty="0"/>
            </a:p>
          </p:txBody>
        </p:sp>
        <p:cxnSp>
          <p:nvCxnSpPr>
            <p:cNvPr id="61" name="Straight Arrow Connector 60">
              <a:extLst>
                <a:ext uri="{FF2B5EF4-FFF2-40B4-BE49-F238E27FC236}">
                  <a16:creationId xmlns:a16="http://schemas.microsoft.com/office/drawing/2014/main" id="{83C92B87-F63B-08B5-4139-705C468BB1CE}"/>
                </a:ext>
              </a:extLst>
            </p:cNvPr>
            <p:cNvCxnSpPr>
              <a:cxnSpLocks/>
            </p:cNvCxnSpPr>
            <p:nvPr/>
          </p:nvCxnSpPr>
          <p:spPr>
            <a:xfrm rot="5400000" flipH="1" flipV="1">
              <a:off x="3141615" y="3920568"/>
              <a:ext cx="2782" cy="239116"/>
            </a:xfrm>
            <a:prstGeom prst="straightConnector1">
              <a:avLst/>
            </a:prstGeom>
            <a:ln>
              <a:solidFill>
                <a:srgbClr val="7030A0"/>
              </a:solidFill>
              <a:tailEnd type="triangle"/>
            </a:ln>
          </p:spPr>
          <p:style>
            <a:lnRef idx="2">
              <a:schemeClr val="accent1"/>
            </a:lnRef>
            <a:fillRef idx="0">
              <a:schemeClr val="accent1"/>
            </a:fillRef>
            <a:effectRef idx="1">
              <a:schemeClr val="accent1"/>
            </a:effectRef>
            <a:fontRef idx="minor">
              <a:schemeClr val="tx1"/>
            </a:fontRef>
          </p:style>
        </p:cxnSp>
        <p:cxnSp>
          <p:nvCxnSpPr>
            <p:cNvPr id="62" name="Straight Arrow Connector 61">
              <a:extLst>
                <a:ext uri="{FF2B5EF4-FFF2-40B4-BE49-F238E27FC236}">
                  <a16:creationId xmlns:a16="http://schemas.microsoft.com/office/drawing/2014/main" id="{BC416B33-C340-1EC3-060F-662880CA07A8}"/>
                </a:ext>
              </a:extLst>
            </p:cNvPr>
            <p:cNvCxnSpPr>
              <a:cxnSpLocks/>
            </p:cNvCxnSpPr>
            <p:nvPr/>
          </p:nvCxnSpPr>
          <p:spPr>
            <a:xfrm rot="5400000" flipH="1" flipV="1">
              <a:off x="3141615" y="4161857"/>
              <a:ext cx="2782" cy="239116"/>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63" name="Straight Arrow Connector 62">
              <a:extLst>
                <a:ext uri="{FF2B5EF4-FFF2-40B4-BE49-F238E27FC236}">
                  <a16:creationId xmlns:a16="http://schemas.microsoft.com/office/drawing/2014/main" id="{54404732-8213-4C15-CD78-1C2C2DC7EAC1}"/>
                </a:ext>
              </a:extLst>
            </p:cNvPr>
            <p:cNvCxnSpPr>
              <a:cxnSpLocks/>
            </p:cNvCxnSpPr>
            <p:nvPr/>
          </p:nvCxnSpPr>
          <p:spPr>
            <a:xfrm rot="5400000" flipH="1" flipV="1">
              <a:off x="3141615" y="4390077"/>
              <a:ext cx="2782" cy="239116"/>
            </a:xfrm>
            <a:prstGeom prst="straightConnector1">
              <a:avLst/>
            </a:prstGeom>
            <a:ln>
              <a:solidFill>
                <a:srgbClr val="0070C0"/>
              </a:solidFill>
              <a:tailEnd type="triangle"/>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766594305"/>
      </p:ext>
    </p:extLst>
  </p:cSld>
  <p:clrMapOvr>
    <a:masterClrMapping/>
  </p:clrMapOvr>
  <p:transition spd="slow">
    <p:cove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41">
          <a:extLst>
            <a:ext uri="{FF2B5EF4-FFF2-40B4-BE49-F238E27FC236}">
              <a16:creationId xmlns:a16="http://schemas.microsoft.com/office/drawing/2014/main" id="{69ED6940-4647-01F8-6B6C-B0A80E7D7C3A}"/>
            </a:ext>
          </a:extLst>
        </p:cNvPr>
        <p:cNvGrpSpPr/>
        <p:nvPr/>
      </p:nvGrpSpPr>
      <p:grpSpPr>
        <a:xfrm>
          <a:off x="0" y="0"/>
          <a:ext cx="0" cy="0"/>
          <a:chOff x="0" y="0"/>
          <a:chExt cx="0" cy="0"/>
        </a:xfrm>
      </p:grpSpPr>
      <p:sp>
        <p:nvSpPr>
          <p:cNvPr id="445" name="Google Shape;445;p46">
            <a:extLst>
              <a:ext uri="{FF2B5EF4-FFF2-40B4-BE49-F238E27FC236}">
                <a16:creationId xmlns:a16="http://schemas.microsoft.com/office/drawing/2014/main" id="{B6E1B7DA-138D-0B54-205D-3DFFBCC3C314}"/>
              </a:ext>
            </a:extLst>
          </p:cNvPr>
          <p:cNvSpPr txBox="1">
            <a:spLocks noGrp="1"/>
          </p:cNvSpPr>
          <p:nvPr>
            <p:ph type="title"/>
          </p:nvPr>
        </p:nvSpPr>
        <p:spPr>
          <a:xfrm>
            <a:off x="651420" y="68473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LoRaWAN</a:t>
            </a:r>
            <a:endParaRPr dirty="0"/>
          </a:p>
        </p:txBody>
      </p:sp>
      <p:grpSp>
        <p:nvGrpSpPr>
          <p:cNvPr id="44" name="Group 43">
            <a:extLst>
              <a:ext uri="{FF2B5EF4-FFF2-40B4-BE49-F238E27FC236}">
                <a16:creationId xmlns:a16="http://schemas.microsoft.com/office/drawing/2014/main" id="{34D323E4-4BF9-DD0A-B00F-7A7C73C94649}"/>
              </a:ext>
            </a:extLst>
          </p:cNvPr>
          <p:cNvGrpSpPr/>
          <p:nvPr/>
        </p:nvGrpSpPr>
        <p:grpSpPr>
          <a:xfrm>
            <a:off x="2011919" y="2507525"/>
            <a:ext cx="1332681" cy="1115407"/>
            <a:chOff x="5149454" y="2524443"/>
            <a:chExt cx="1332681" cy="1115407"/>
          </a:xfrm>
        </p:grpSpPr>
        <p:sp>
          <p:nvSpPr>
            <p:cNvPr id="448" name="Google Shape;448;p46">
              <a:extLst>
                <a:ext uri="{FF2B5EF4-FFF2-40B4-BE49-F238E27FC236}">
                  <a16:creationId xmlns:a16="http://schemas.microsoft.com/office/drawing/2014/main" id="{907D8F21-A733-5442-B453-0D6EDA07A76D}"/>
                </a:ext>
              </a:extLst>
            </p:cNvPr>
            <p:cNvSpPr txBox="1"/>
            <p:nvPr/>
          </p:nvSpPr>
          <p:spPr>
            <a:xfrm>
              <a:off x="5149454" y="3220150"/>
              <a:ext cx="1332681" cy="419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800" b="1" dirty="0">
                  <a:solidFill>
                    <a:schemeClr val="dk1"/>
                  </a:solidFill>
                  <a:latin typeface="Manrope"/>
                  <a:ea typeface="Manrope"/>
                  <a:cs typeface="Manrope"/>
                  <a:sym typeface="Manrope"/>
                </a:rPr>
                <a:t>LoRa Antenna</a:t>
              </a:r>
              <a:endParaRPr sz="1800" b="1" dirty="0">
                <a:solidFill>
                  <a:schemeClr val="dk1"/>
                </a:solidFill>
                <a:latin typeface="Manrope"/>
                <a:ea typeface="Manrope"/>
                <a:cs typeface="Manrope"/>
                <a:sym typeface="Manrope"/>
              </a:endParaRPr>
            </a:p>
          </p:txBody>
        </p:sp>
        <p:pic>
          <p:nvPicPr>
            <p:cNvPr id="7" name="Picture 6" descr="A black background with a black square&#10;&#10;AI-generated content may be incorrect.">
              <a:extLst>
                <a:ext uri="{FF2B5EF4-FFF2-40B4-BE49-F238E27FC236}">
                  <a16:creationId xmlns:a16="http://schemas.microsoft.com/office/drawing/2014/main" id="{A9EF1C8C-6209-F334-DD1F-AFED2F2065BE}"/>
                </a:ext>
              </a:extLst>
            </p:cNvPr>
            <p:cNvPicPr>
              <a:picLocks noChangeAspect="1"/>
            </p:cNvPicPr>
            <p:nvPr/>
          </p:nvPicPr>
          <p:blipFill>
            <a:blip r:embed="rId3">
              <a:duotone>
                <a:schemeClr val="accent1">
                  <a:shade val="45000"/>
                  <a:satMod val="135000"/>
                </a:schemeClr>
                <a:prstClr val="white"/>
              </a:duotone>
            </a:blip>
            <a:stretch>
              <a:fillRect/>
            </a:stretch>
          </p:blipFill>
          <p:spPr>
            <a:xfrm>
              <a:off x="5612835" y="2524443"/>
              <a:ext cx="457200" cy="457200"/>
            </a:xfrm>
            <a:prstGeom prst="rect">
              <a:avLst/>
            </a:prstGeom>
          </p:spPr>
        </p:pic>
      </p:grpSp>
      <p:grpSp>
        <p:nvGrpSpPr>
          <p:cNvPr id="42" name="Group 41">
            <a:extLst>
              <a:ext uri="{FF2B5EF4-FFF2-40B4-BE49-F238E27FC236}">
                <a16:creationId xmlns:a16="http://schemas.microsoft.com/office/drawing/2014/main" id="{A3501413-A032-638A-A26E-9B81E8CF9CB8}"/>
              </a:ext>
            </a:extLst>
          </p:cNvPr>
          <p:cNvGrpSpPr/>
          <p:nvPr/>
        </p:nvGrpSpPr>
        <p:grpSpPr>
          <a:xfrm>
            <a:off x="494582" y="2520239"/>
            <a:ext cx="1850844" cy="1117627"/>
            <a:chOff x="2709588" y="2499090"/>
            <a:chExt cx="1850844" cy="1117627"/>
          </a:xfrm>
        </p:grpSpPr>
        <p:sp>
          <p:nvSpPr>
            <p:cNvPr id="449" name="Google Shape;449;p46">
              <a:extLst>
                <a:ext uri="{FF2B5EF4-FFF2-40B4-BE49-F238E27FC236}">
                  <a16:creationId xmlns:a16="http://schemas.microsoft.com/office/drawing/2014/main" id="{76A13F0C-5A97-F931-D770-22FDCE7CFFD8}"/>
                </a:ext>
              </a:extLst>
            </p:cNvPr>
            <p:cNvSpPr txBox="1"/>
            <p:nvPr/>
          </p:nvSpPr>
          <p:spPr>
            <a:xfrm>
              <a:off x="2709588" y="3197017"/>
              <a:ext cx="1850844" cy="419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800" b="1" dirty="0">
                  <a:solidFill>
                    <a:schemeClr val="dk1"/>
                  </a:solidFill>
                  <a:latin typeface="Manrope"/>
                  <a:ea typeface="Manrope"/>
                  <a:cs typeface="Manrope"/>
                  <a:sym typeface="Manrope"/>
                </a:rPr>
                <a:t>ESP32 + SW1262</a:t>
              </a:r>
              <a:endParaRPr sz="1800" b="1" dirty="0">
                <a:solidFill>
                  <a:schemeClr val="dk1"/>
                </a:solidFill>
                <a:latin typeface="Manrope"/>
                <a:ea typeface="Manrope"/>
                <a:cs typeface="Manrope"/>
                <a:sym typeface="Manrope"/>
              </a:endParaRPr>
            </a:p>
          </p:txBody>
        </p:sp>
        <p:pic>
          <p:nvPicPr>
            <p:cNvPr id="9" name="Graphic 8" descr="Processor with solid fill">
              <a:extLst>
                <a:ext uri="{FF2B5EF4-FFF2-40B4-BE49-F238E27FC236}">
                  <a16:creationId xmlns:a16="http://schemas.microsoft.com/office/drawing/2014/main" id="{4F169BD5-A423-0815-8A06-DA2ED69BA3A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406410" y="2499090"/>
              <a:ext cx="457200" cy="457200"/>
            </a:xfrm>
            <a:prstGeom prst="rect">
              <a:avLst/>
            </a:prstGeom>
          </p:spPr>
        </p:pic>
      </p:grpSp>
      <p:grpSp>
        <p:nvGrpSpPr>
          <p:cNvPr id="19" name="Group 18">
            <a:extLst>
              <a:ext uri="{FF2B5EF4-FFF2-40B4-BE49-F238E27FC236}">
                <a16:creationId xmlns:a16="http://schemas.microsoft.com/office/drawing/2014/main" id="{79285986-4692-58C5-D8D9-66F598D3C58B}"/>
              </a:ext>
            </a:extLst>
          </p:cNvPr>
          <p:cNvGrpSpPr/>
          <p:nvPr/>
        </p:nvGrpSpPr>
        <p:grpSpPr>
          <a:xfrm>
            <a:off x="6684632" y="1220652"/>
            <a:ext cx="2025128" cy="1078290"/>
            <a:chOff x="5504270" y="3354834"/>
            <a:chExt cx="2025128" cy="1078290"/>
          </a:xfrm>
        </p:grpSpPr>
        <p:sp>
          <p:nvSpPr>
            <p:cNvPr id="451" name="Google Shape;451;p46">
              <a:extLst>
                <a:ext uri="{FF2B5EF4-FFF2-40B4-BE49-F238E27FC236}">
                  <a16:creationId xmlns:a16="http://schemas.microsoft.com/office/drawing/2014/main" id="{80D23C99-9800-F5AE-D460-BA68A60641C2}"/>
                </a:ext>
              </a:extLst>
            </p:cNvPr>
            <p:cNvSpPr txBox="1"/>
            <p:nvPr/>
          </p:nvSpPr>
          <p:spPr>
            <a:xfrm>
              <a:off x="5504270" y="4013424"/>
              <a:ext cx="2025128" cy="419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800" b="1" dirty="0">
                  <a:solidFill>
                    <a:schemeClr val="dk1"/>
                  </a:solidFill>
                  <a:latin typeface="Manrope"/>
                  <a:ea typeface="Manrope"/>
                  <a:cs typeface="Manrope"/>
                  <a:sym typeface="Manrope"/>
                </a:rPr>
                <a:t>Website/Mail</a:t>
              </a:r>
              <a:endParaRPr sz="1800" b="1" dirty="0">
                <a:solidFill>
                  <a:schemeClr val="dk1"/>
                </a:solidFill>
                <a:latin typeface="Manrope"/>
                <a:ea typeface="Manrope"/>
                <a:cs typeface="Manrope"/>
                <a:sym typeface="Manrope"/>
              </a:endParaRPr>
            </a:p>
          </p:txBody>
        </p:sp>
        <p:pic>
          <p:nvPicPr>
            <p:cNvPr id="13" name="Graphic 12">
              <a:extLst>
                <a:ext uri="{FF2B5EF4-FFF2-40B4-BE49-F238E27FC236}">
                  <a16:creationId xmlns:a16="http://schemas.microsoft.com/office/drawing/2014/main" id="{E30F95E1-019F-622E-9A1F-AB79A80CF9D4}"/>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6288234" y="3354834"/>
              <a:ext cx="457200" cy="457200"/>
            </a:xfrm>
            <a:prstGeom prst="rect">
              <a:avLst/>
            </a:prstGeom>
          </p:spPr>
        </p:pic>
      </p:grpSp>
      <p:grpSp>
        <p:nvGrpSpPr>
          <p:cNvPr id="50" name="Group 49">
            <a:extLst>
              <a:ext uri="{FF2B5EF4-FFF2-40B4-BE49-F238E27FC236}">
                <a16:creationId xmlns:a16="http://schemas.microsoft.com/office/drawing/2014/main" id="{F7ED4445-BC90-C8B8-6D50-CD9B1209E8C1}"/>
              </a:ext>
            </a:extLst>
          </p:cNvPr>
          <p:cNvGrpSpPr/>
          <p:nvPr/>
        </p:nvGrpSpPr>
        <p:grpSpPr>
          <a:xfrm>
            <a:off x="6598920" y="2522298"/>
            <a:ext cx="2126238" cy="795733"/>
            <a:chOff x="6598920" y="2522298"/>
            <a:chExt cx="2126238" cy="795733"/>
          </a:xfrm>
        </p:grpSpPr>
        <p:pic>
          <p:nvPicPr>
            <p:cNvPr id="21" name="Graphic 20" descr="Server with solid fill">
              <a:extLst>
                <a:ext uri="{FF2B5EF4-FFF2-40B4-BE49-F238E27FC236}">
                  <a16:creationId xmlns:a16="http://schemas.microsoft.com/office/drawing/2014/main" id="{898E31DC-4AF7-41AC-2EED-920A7DD8ACC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466523" y="2522298"/>
              <a:ext cx="457200" cy="457200"/>
            </a:xfrm>
            <a:prstGeom prst="rect">
              <a:avLst/>
            </a:prstGeom>
          </p:spPr>
        </p:pic>
        <p:sp>
          <p:nvSpPr>
            <p:cNvPr id="22" name="Google Shape;447;p46">
              <a:extLst>
                <a:ext uri="{FF2B5EF4-FFF2-40B4-BE49-F238E27FC236}">
                  <a16:creationId xmlns:a16="http://schemas.microsoft.com/office/drawing/2014/main" id="{D2DF477B-2792-5A88-566C-76A60BF009FE}"/>
                </a:ext>
              </a:extLst>
            </p:cNvPr>
            <p:cNvSpPr txBox="1"/>
            <p:nvPr/>
          </p:nvSpPr>
          <p:spPr>
            <a:xfrm>
              <a:off x="6598920" y="2898331"/>
              <a:ext cx="2126238" cy="419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US" sz="1800" b="1" dirty="0">
                  <a:solidFill>
                    <a:schemeClr val="dk1"/>
                  </a:solidFill>
                  <a:latin typeface="Manrope"/>
                  <a:ea typeface="Manrope"/>
                  <a:cs typeface="Manrope"/>
                  <a:sym typeface="Manrope"/>
                </a:rPr>
                <a:t>Application Layer</a:t>
              </a:r>
              <a:endParaRPr sz="1800" b="1" dirty="0">
                <a:solidFill>
                  <a:schemeClr val="dk1"/>
                </a:solidFill>
                <a:latin typeface="Manrope"/>
                <a:ea typeface="Manrope"/>
                <a:cs typeface="Manrope"/>
                <a:sym typeface="Manrope"/>
              </a:endParaRPr>
            </a:p>
          </p:txBody>
        </p:sp>
      </p:grpSp>
      <p:cxnSp>
        <p:nvCxnSpPr>
          <p:cNvPr id="40" name="Straight Arrow Connector 39">
            <a:extLst>
              <a:ext uri="{FF2B5EF4-FFF2-40B4-BE49-F238E27FC236}">
                <a16:creationId xmlns:a16="http://schemas.microsoft.com/office/drawing/2014/main" id="{75251723-69DC-337D-9431-EE9F157077F0}"/>
              </a:ext>
            </a:extLst>
          </p:cNvPr>
          <p:cNvCxnSpPr>
            <a:cxnSpLocks/>
          </p:cNvCxnSpPr>
          <p:nvPr/>
        </p:nvCxnSpPr>
        <p:spPr>
          <a:xfrm>
            <a:off x="1947784" y="2712329"/>
            <a:ext cx="342779" cy="0"/>
          </a:xfrm>
          <a:prstGeom prst="straightConnector1">
            <a:avLst/>
          </a:prstGeom>
          <a:ln>
            <a:solidFill>
              <a:srgbClr val="7030A0"/>
            </a:solidFill>
            <a:tailEnd type="triangle"/>
          </a:ln>
        </p:spPr>
        <p:style>
          <a:lnRef idx="2">
            <a:schemeClr val="accent1"/>
          </a:lnRef>
          <a:fillRef idx="0">
            <a:schemeClr val="accent1"/>
          </a:fillRef>
          <a:effectRef idx="1">
            <a:schemeClr val="accent1"/>
          </a:effectRef>
          <a:fontRef idx="minor">
            <a:schemeClr val="tx1"/>
          </a:fontRef>
        </p:style>
      </p:cxnSp>
      <p:cxnSp>
        <p:nvCxnSpPr>
          <p:cNvPr id="46" name="Straight Arrow Connector 45">
            <a:extLst>
              <a:ext uri="{FF2B5EF4-FFF2-40B4-BE49-F238E27FC236}">
                <a16:creationId xmlns:a16="http://schemas.microsoft.com/office/drawing/2014/main" id="{ACC985AC-BEAB-63E4-34BE-B499CAE9FA3C}"/>
              </a:ext>
            </a:extLst>
          </p:cNvPr>
          <p:cNvCxnSpPr>
            <a:cxnSpLocks/>
          </p:cNvCxnSpPr>
          <p:nvPr/>
        </p:nvCxnSpPr>
        <p:spPr>
          <a:xfrm>
            <a:off x="3061829" y="2727759"/>
            <a:ext cx="494171" cy="0"/>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55" name="Straight Arrow Connector 54">
            <a:extLst>
              <a:ext uri="{FF2B5EF4-FFF2-40B4-BE49-F238E27FC236}">
                <a16:creationId xmlns:a16="http://schemas.microsoft.com/office/drawing/2014/main" id="{BFC03C2A-1E25-A66A-99DC-D9CD73FC0920}"/>
              </a:ext>
            </a:extLst>
          </p:cNvPr>
          <p:cNvCxnSpPr>
            <a:cxnSpLocks/>
            <a:stCxn id="21" idx="0"/>
            <a:endCxn id="451" idx="2"/>
          </p:cNvCxnSpPr>
          <p:nvPr/>
        </p:nvCxnSpPr>
        <p:spPr>
          <a:xfrm flipV="1">
            <a:off x="7695123" y="2298942"/>
            <a:ext cx="2073" cy="223356"/>
          </a:xfrm>
          <a:prstGeom prst="straightConnector1">
            <a:avLst/>
          </a:prstGeom>
          <a:ln>
            <a:solidFill>
              <a:srgbClr val="0070C0"/>
            </a:solidFill>
            <a:tailEnd type="triangle"/>
          </a:ln>
        </p:spPr>
        <p:style>
          <a:lnRef idx="2">
            <a:schemeClr val="accent1"/>
          </a:lnRef>
          <a:fillRef idx="0">
            <a:schemeClr val="accent1"/>
          </a:fillRef>
          <a:effectRef idx="1">
            <a:schemeClr val="accent1"/>
          </a:effectRef>
          <a:fontRef idx="minor">
            <a:schemeClr val="tx1"/>
          </a:fontRef>
        </p:style>
      </p:cxnSp>
      <p:sp>
        <p:nvSpPr>
          <p:cNvPr id="60" name="TextBox 59">
            <a:extLst>
              <a:ext uri="{FF2B5EF4-FFF2-40B4-BE49-F238E27FC236}">
                <a16:creationId xmlns:a16="http://schemas.microsoft.com/office/drawing/2014/main" id="{542AC11C-E7D2-960C-8445-A4EB4558A0E3}"/>
              </a:ext>
            </a:extLst>
          </p:cNvPr>
          <p:cNvSpPr txBox="1"/>
          <p:nvPr/>
        </p:nvSpPr>
        <p:spPr>
          <a:xfrm>
            <a:off x="6201917" y="3578887"/>
            <a:ext cx="2222083" cy="1169551"/>
          </a:xfrm>
          <a:prstGeom prst="rect">
            <a:avLst/>
          </a:prstGeom>
          <a:noFill/>
        </p:spPr>
        <p:txBody>
          <a:bodyPr wrap="none" rtlCol="0">
            <a:spAutoFit/>
          </a:bodyPr>
          <a:lstStyle/>
          <a:p>
            <a:r>
              <a:rPr lang="en-US" b="1" dirty="0"/>
              <a:t>Legend Communication</a:t>
            </a:r>
          </a:p>
          <a:p>
            <a:r>
              <a:rPr lang="en-US" dirty="0"/>
              <a:t>Wired</a:t>
            </a:r>
            <a:br>
              <a:rPr lang="en-US" dirty="0"/>
            </a:br>
            <a:r>
              <a:rPr lang="en-US" dirty="0"/>
              <a:t>LoRaWAN</a:t>
            </a:r>
            <a:br>
              <a:rPr lang="en-US" dirty="0"/>
            </a:br>
            <a:r>
              <a:rPr lang="en-US" dirty="0"/>
              <a:t>Internal server</a:t>
            </a:r>
          </a:p>
          <a:p>
            <a:r>
              <a:rPr lang="en-US" dirty="0"/>
              <a:t>Internet</a:t>
            </a:r>
            <a:endParaRPr lang="LID4096" dirty="0"/>
          </a:p>
        </p:txBody>
      </p:sp>
      <p:cxnSp>
        <p:nvCxnSpPr>
          <p:cNvPr id="61" name="Straight Arrow Connector 60">
            <a:extLst>
              <a:ext uri="{FF2B5EF4-FFF2-40B4-BE49-F238E27FC236}">
                <a16:creationId xmlns:a16="http://schemas.microsoft.com/office/drawing/2014/main" id="{93F309C5-E87B-A3A9-8A65-E439FC18FB7A}"/>
              </a:ext>
            </a:extLst>
          </p:cNvPr>
          <p:cNvCxnSpPr>
            <a:cxnSpLocks/>
          </p:cNvCxnSpPr>
          <p:nvPr/>
        </p:nvCxnSpPr>
        <p:spPr>
          <a:xfrm rot="5400000" flipH="1" flipV="1">
            <a:off x="6104430" y="3807536"/>
            <a:ext cx="2782" cy="239116"/>
          </a:xfrm>
          <a:prstGeom prst="straightConnector1">
            <a:avLst/>
          </a:prstGeom>
          <a:ln>
            <a:solidFill>
              <a:srgbClr val="7030A0"/>
            </a:solidFill>
            <a:tailEnd type="triangle"/>
          </a:ln>
        </p:spPr>
        <p:style>
          <a:lnRef idx="2">
            <a:schemeClr val="accent1"/>
          </a:lnRef>
          <a:fillRef idx="0">
            <a:schemeClr val="accent1"/>
          </a:fillRef>
          <a:effectRef idx="1">
            <a:schemeClr val="accent1"/>
          </a:effectRef>
          <a:fontRef idx="minor">
            <a:schemeClr val="tx1"/>
          </a:fontRef>
        </p:style>
      </p:cxnSp>
      <p:cxnSp>
        <p:nvCxnSpPr>
          <p:cNvPr id="62" name="Straight Arrow Connector 61">
            <a:extLst>
              <a:ext uri="{FF2B5EF4-FFF2-40B4-BE49-F238E27FC236}">
                <a16:creationId xmlns:a16="http://schemas.microsoft.com/office/drawing/2014/main" id="{622F226E-3D18-047F-1C5F-6BE64DABB53F}"/>
              </a:ext>
            </a:extLst>
          </p:cNvPr>
          <p:cNvCxnSpPr>
            <a:cxnSpLocks/>
          </p:cNvCxnSpPr>
          <p:nvPr/>
        </p:nvCxnSpPr>
        <p:spPr>
          <a:xfrm rot="5400000" flipH="1" flipV="1">
            <a:off x="6104430" y="4048825"/>
            <a:ext cx="2782" cy="239116"/>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63" name="Straight Arrow Connector 62">
            <a:extLst>
              <a:ext uri="{FF2B5EF4-FFF2-40B4-BE49-F238E27FC236}">
                <a16:creationId xmlns:a16="http://schemas.microsoft.com/office/drawing/2014/main" id="{4953F84E-8710-6861-E418-159BFD0FBA43}"/>
              </a:ext>
            </a:extLst>
          </p:cNvPr>
          <p:cNvCxnSpPr>
            <a:cxnSpLocks/>
          </p:cNvCxnSpPr>
          <p:nvPr/>
        </p:nvCxnSpPr>
        <p:spPr>
          <a:xfrm rot="5400000" flipH="1" flipV="1">
            <a:off x="6104430" y="4277045"/>
            <a:ext cx="2782" cy="239116"/>
          </a:xfrm>
          <a:prstGeom prst="straightConnector1">
            <a:avLst/>
          </a:prstGeom>
          <a:ln>
            <a:solidFill>
              <a:srgbClr val="0070C0"/>
            </a:solidFill>
            <a:tailEnd type="triangle"/>
          </a:ln>
        </p:spPr>
        <p:style>
          <a:lnRef idx="2">
            <a:schemeClr val="accent1"/>
          </a:lnRef>
          <a:fillRef idx="0">
            <a:schemeClr val="accent1"/>
          </a:fillRef>
          <a:effectRef idx="1">
            <a:schemeClr val="accent1"/>
          </a:effectRef>
          <a:fontRef idx="minor">
            <a:schemeClr val="tx1"/>
          </a:fontRef>
        </p:style>
      </p:cxnSp>
      <p:pic>
        <p:nvPicPr>
          <p:cNvPr id="2" name="Picture 1">
            <a:extLst>
              <a:ext uri="{FF2B5EF4-FFF2-40B4-BE49-F238E27FC236}">
                <a16:creationId xmlns:a16="http://schemas.microsoft.com/office/drawing/2014/main" id="{823AB9C9-1EAD-B243-A7E2-FAE1E140B830}"/>
              </a:ext>
            </a:extLst>
          </p:cNvPr>
          <p:cNvPicPr>
            <a:picLocks noChangeAspect="1"/>
          </p:cNvPicPr>
          <p:nvPr/>
        </p:nvPicPr>
        <p:blipFill>
          <a:blip r:embed="rId10">
            <a:extLst>
              <a:ext uri="{BEBA8EAE-BF5A-486C-A8C5-ECC9F3942E4B}">
                <a14:imgProps xmlns:a14="http://schemas.microsoft.com/office/drawing/2010/main">
                  <a14:imgLayer r:embed="rId11">
                    <a14:imgEffect>
                      <a14:backgroundRemoval t="10000" b="90000" l="10000" r="90000">
                        <a14:foregroundMark x1="15111" y1="60444" x2="15111" y2="60444"/>
                        <a14:foregroundMark x1="20889" y1="60444" x2="20889" y2="60444"/>
                        <a14:foregroundMark x1="31556" y1="60000" x2="31556" y2="60000"/>
                        <a14:foregroundMark x1="16444" y1="75111" x2="16444" y2="75111"/>
                        <a14:foregroundMark x1="25778" y1="73778" x2="25778" y2="73778"/>
                        <a14:foregroundMark x1="36444" y1="72444" x2="36444" y2="72444"/>
                        <a14:foregroundMark x1="43556" y1="61333" x2="43556" y2="61333"/>
                        <a14:foregroundMark x1="48889" y1="60444" x2="48889" y2="60444"/>
                        <a14:foregroundMark x1="79556" y1="28444" x2="79556" y2="28444"/>
                        <a14:foregroundMark x1="84444" y1="24889" x2="84444" y2="24889"/>
                        <a14:foregroundMark x1="58667" y1="61778" x2="58667" y2="61778"/>
                        <a14:foregroundMark x1="64889" y1="61333" x2="64889" y2="61333"/>
                        <a14:foregroundMark x1="76889" y1="59556" x2="76889" y2="59556"/>
                        <a14:foregroundMark x1="84000" y1="60444" x2="84000" y2="60444"/>
                        <a14:foregroundMark x1="84000" y1="72889" x2="84000" y2="72889"/>
                        <a14:foregroundMark x1="73333" y1="73778" x2="73333" y2="73778"/>
                        <a14:foregroundMark x1="60889" y1="73333" x2="60889" y2="73333"/>
                        <a14:foregroundMark x1="48889" y1="74222" x2="48889" y2="74222"/>
                        <a14:backgroundMark x1="74222" y1="73333" x2="74222" y2="73333"/>
                        <a14:backgroundMark x1="45333" y1="74667" x2="45333" y2="74667"/>
                        <a14:backgroundMark x1="45444" y1="74222" x2="45778" y2="75556"/>
                        <a14:backgroundMark x1="45333" y1="73778" x2="45444" y2="74222"/>
                      </a14:backgroundRemoval>
                    </a14:imgEffect>
                  </a14:imgLayer>
                </a14:imgProps>
              </a:ext>
            </a:extLst>
          </a:blip>
          <a:stretch>
            <a:fillRect/>
          </a:stretch>
        </p:blipFill>
        <p:spPr>
          <a:xfrm>
            <a:off x="5168444" y="2214041"/>
            <a:ext cx="1252127" cy="1252127"/>
          </a:xfrm>
          <a:prstGeom prst="rect">
            <a:avLst/>
          </a:prstGeom>
        </p:spPr>
      </p:pic>
      <p:pic>
        <p:nvPicPr>
          <p:cNvPr id="3" name="Graphic 2" descr="Wireless router with solid fill">
            <a:extLst>
              <a:ext uri="{FF2B5EF4-FFF2-40B4-BE49-F238E27FC236}">
                <a16:creationId xmlns:a16="http://schemas.microsoft.com/office/drawing/2014/main" id="{AB431DDE-CC8F-37F2-0BD6-FB9EDB00A33E}"/>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734011" y="2343031"/>
            <a:ext cx="738358" cy="738358"/>
          </a:xfrm>
          <a:prstGeom prst="rect">
            <a:avLst/>
          </a:prstGeom>
        </p:spPr>
      </p:pic>
      <p:sp>
        <p:nvSpPr>
          <p:cNvPr id="4" name="Google Shape;448;p46">
            <a:extLst>
              <a:ext uri="{FF2B5EF4-FFF2-40B4-BE49-F238E27FC236}">
                <a16:creationId xmlns:a16="http://schemas.microsoft.com/office/drawing/2014/main" id="{ADB1321C-8614-8145-EF91-7F3DABE18B41}"/>
              </a:ext>
            </a:extLst>
          </p:cNvPr>
          <p:cNvSpPr txBox="1"/>
          <p:nvPr/>
        </p:nvSpPr>
        <p:spPr>
          <a:xfrm>
            <a:off x="3436849" y="3218166"/>
            <a:ext cx="1332681" cy="419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800" b="1" dirty="0">
                <a:solidFill>
                  <a:schemeClr val="dk1"/>
                </a:solidFill>
                <a:latin typeface="Manrope"/>
                <a:ea typeface="Manrope"/>
                <a:cs typeface="Manrope"/>
                <a:sym typeface="Manrope"/>
              </a:rPr>
              <a:t>LoRaWAN Gateway</a:t>
            </a:r>
            <a:endParaRPr sz="1800" b="1" dirty="0">
              <a:solidFill>
                <a:schemeClr val="dk1"/>
              </a:solidFill>
              <a:latin typeface="Manrope"/>
              <a:ea typeface="Manrope"/>
              <a:cs typeface="Manrope"/>
              <a:sym typeface="Manrope"/>
            </a:endParaRPr>
          </a:p>
        </p:txBody>
      </p:sp>
      <p:cxnSp>
        <p:nvCxnSpPr>
          <p:cNvPr id="10" name="Straight Arrow Connector 9">
            <a:extLst>
              <a:ext uri="{FF2B5EF4-FFF2-40B4-BE49-F238E27FC236}">
                <a16:creationId xmlns:a16="http://schemas.microsoft.com/office/drawing/2014/main" id="{CB09B29B-856F-93EA-1EA9-36B130D6F07A}"/>
              </a:ext>
            </a:extLst>
          </p:cNvPr>
          <p:cNvCxnSpPr>
            <a:cxnSpLocks/>
          </p:cNvCxnSpPr>
          <p:nvPr/>
        </p:nvCxnSpPr>
        <p:spPr>
          <a:xfrm>
            <a:off x="4522444" y="2748839"/>
            <a:ext cx="494171" cy="0"/>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A4C6E766-12FA-9EBF-1F2C-057512759FC4}"/>
              </a:ext>
            </a:extLst>
          </p:cNvPr>
          <p:cNvCxnSpPr>
            <a:cxnSpLocks/>
          </p:cNvCxnSpPr>
          <p:nvPr/>
        </p:nvCxnSpPr>
        <p:spPr>
          <a:xfrm>
            <a:off x="6420571" y="2712210"/>
            <a:ext cx="758232" cy="15549"/>
          </a:xfrm>
          <a:prstGeom prst="straightConnector1">
            <a:avLst/>
          </a:prstGeom>
          <a:ln>
            <a:solidFill>
              <a:schemeClr val="accent1">
                <a:lumMod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C1EAE9FC-BF1B-CA4A-33C9-6A301C9B8A9F}"/>
              </a:ext>
            </a:extLst>
          </p:cNvPr>
          <p:cNvCxnSpPr>
            <a:cxnSpLocks/>
          </p:cNvCxnSpPr>
          <p:nvPr/>
        </p:nvCxnSpPr>
        <p:spPr>
          <a:xfrm rot="5400000" flipH="1" flipV="1">
            <a:off x="6104430" y="4474114"/>
            <a:ext cx="2782" cy="239116"/>
          </a:xfrm>
          <a:prstGeom prst="straightConnector1">
            <a:avLst/>
          </a:prstGeom>
          <a:ln>
            <a:solidFill>
              <a:schemeClr val="accent1">
                <a:lumMod val="50000"/>
              </a:schemeClr>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9469169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41">
          <a:extLst>
            <a:ext uri="{FF2B5EF4-FFF2-40B4-BE49-F238E27FC236}">
              <a16:creationId xmlns:a16="http://schemas.microsoft.com/office/drawing/2014/main" id="{E9CA632B-A2E8-B316-D1CF-83B07CD835CE}"/>
            </a:ext>
          </a:extLst>
        </p:cNvPr>
        <p:cNvGrpSpPr/>
        <p:nvPr/>
      </p:nvGrpSpPr>
      <p:grpSpPr>
        <a:xfrm>
          <a:off x="0" y="0"/>
          <a:ext cx="0" cy="0"/>
          <a:chOff x="0" y="0"/>
          <a:chExt cx="0" cy="0"/>
        </a:xfrm>
      </p:grpSpPr>
      <p:sp>
        <p:nvSpPr>
          <p:cNvPr id="445" name="Google Shape;445;p46">
            <a:extLst>
              <a:ext uri="{FF2B5EF4-FFF2-40B4-BE49-F238E27FC236}">
                <a16:creationId xmlns:a16="http://schemas.microsoft.com/office/drawing/2014/main" id="{0BAF3D87-BF6B-B846-07F9-CED631D6A9AC}"/>
              </a:ext>
            </a:extLst>
          </p:cNvPr>
          <p:cNvSpPr txBox="1">
            <a:spLocks noGrp="1"/>
          </p:cNvSpPr>
          <p:nvPr>
            <p:ph type="title"/>
          </p:nvPr>
        </p:nvSpPr>
        <p:spPr>
          <a:xfrm>
            <a:off x="651420" y="68473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LoRaWAN</a:t>
            </a:r>
            <a:endParaRPr dirty="0"/>
          </a:p>
        </p:txBody>
      </p:sp>
      <p:grpSp>
        <p:nvGrpSpPr>
          <p:cNvPr id="44" name="Group 43">
            <a:extLst>
              <a:ext uri="{FF2B5EF4-FFF2-40B4-BE49-F238E27FC236}">
                <a16:creationId xmlns:a16="http://schemas.microsoft.com/office/drawing/2014/main" id="{67E8FF3E-A6AA-61A1-7820-86DA865B6AAA}"/>
              </a:ext>
            </a:extLst>
          </p:cNvPr>
          <p:cNvGrpSpPr/>
          <p:nvPr/>
        </p:nvGrpSpPr>
        <p:grpSpPr>
          <a:xfrm>
            <a:off x="2011919" y="2507525"/>
            <a:ext cx="1332681" cy="1115407"/>
            <a:chOff x="5149454" y="2524443"/>
            <a:chExt cx="1332681" cy="1115407"/>
          </a:xfrm>
        </p:grpSpPr>
        <p:sp>
          <p:nvSpPr>
            <p:cNvPr id="448" name="Google Shape;448;p46">
              <a:extLst>
                <a:ext uri="{FF2B5EF4-FFF2-40B4-BE49-F238E27FC236}">
                  <a16:creationId xmlns:a16="http://schemas.microsoft.com/office/drawing/2014/main" id="{4DE98A6D-9E48-DE3D-1FBB-07C802CAB960}"/>
                </a:ext>
              </a:extLst>
            </p:cNvPr>
            <p:cNvSpPr txBox="1"/>
            <p:nvPr/>
          </p:nvSpPr>
          <p:spPr>
            <a:xfrm>
              <a:off x="5149454" y="3220150"/>
              <a:ext cx="1332681" cy="419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800" b="1" dirty="0">
                  <a:solidFill>
                    <a:schemeClr val="dk1"/>
                  </a:solidFill>
                  <a:latin typeface="Manrope"/>
                  <a:ea typeface="Manrope"/>
                  <a:cs typeface="Manrope"/>
                  <a:sym typeface="Manrope"/>
                </a:rPr>
                <a:t>LoRa Antenna</a:t>
              </a:r>
              <a:endParaRPr sz="1800" b="1" dirty="0">
                <a:solidFill>
                  <a:schemeClr val="dk1"/>
                </a:solidFill>
                <a:latin typeface="Manrope"/>
                <a:ea typeface="Manrope"/>
                <a:cs typeface="Manrope"/>
                <a:sym typeface="Manrope"/>
              </a:endParaRPr>
            </a:p>
          </p:txBody>
        </p:sp>
        <p:pic>
          <p:nvPicPr>
            <p:cNvPr id="7" name="Picture 6" descr="A black background with a black square&#10;&#10;AI-generated content may be incorrect.">
              <a:extLst>
                <a:ext uri="{FF2B5EF4-FFF2-40B4-BE49-F238E27FC236}">
                  <a16:creationId xmlns:a16="http://schemas.microsoft.com/office/drawing/2014/main" id="{578644D5-4C3D-43EF-7F22-B8CB3763BAEE}"/>
                </a:ext>
              </a:extLst>
            </p:cNvPr>
            <p:cNvPicPr>
              <a:picLocks noChangeAspect="1"/>
            </p:cNvPicPr>
            <p:nvPr/>
          </p:nvPicPr>
          <p:blipFill>
            <a:blip r:embed="rId3">
              <a:duotone>
                <a:schemeClr val="accent1">
                  <a:shade val="45000"/>
                  <a:satMod val="135000"/>
                </a:schemeClr>
                <a:prstClr val="white"/>
              </a:duotone>
            </a:blip>
            <a:stretch>
              <a:fillRect/>
            </a:stretch>
          </p:blipFill>
          <p:spPr>
            <a:xfrm>
              <a:off x="5612835" y="2524443"/>
              <a:ext cx="457200" cy="457200"/>
            </a:xfrm>
            <a:prstGeom prst="rect">
              <a:avLst/>
            </a:prstGeom>
          </p:spPr>
        </p:pic>
      </p:grpSp>
      <p:grpSp>
        <p:nvGrpSpPr>
          <p:cNvPr id="42" name="Group 41">
            <a:extLst>
              <a:ext uri="{FF2B5EF4-FFF2-40B4-BE49-F238E27FC236}">
                <a16:creationId xmlns:a16="http://schemas.microsoft.com/office/drawing/2014/main" id="{35285942-E484-D126-B803-7DAAA6A1E838}"/>
              </a:ext>
            </a:extLst>
          </p:cNvPr>
          <p:cNvGrpSpPr/>
          <p:nvPr/>
        </p:nvGrpSpPr>
        <p:grpSpPr>
          <a:xfrm>
            <a:off x="494582" y="2520239"/>
            <a:ext cx="1850844" cy="1117627"/>
            <a:chOff x="2709588" y="2499090"/>
            <a:chExt cx="1850844" cy="1117627"/>
          </a:xfrm>
        </p:grpSpPr>
        <p:sp>
          <p:nvSpPr>
            <p:cNvPr id="449" name="Google Shape;449;p46">
              <a:extLst>
                <a:ext uri="{FF2B5EF4-FFF2-40B4-BE49-F238E27FC236}">
                  <a16:creationId xmlns:a16="http://schemas.microsoft.com/office/drawing/2014/main" id="{FA1F2091-38E7-110B-DA43-B3CB17D37401}"/>
                </a:ext>
              </a:extLst>
            </p:cNvPr>
            <p:cNvSpPr txBox="1"/>
            <p:nvPr/>
          </p:nvSpPr>
          <p:spPr>
            <a:xfrm>
              <a:off x="2709588" y="3197017"/>
              <a:ext cx="1850844" cy="419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800" b="1" dirty="0">
                  <a:solidFill>
                    <a:schemeClr val="dk1"/>
                  </a:solidFill>
                  <a:latin typeface="Manrope"/>
                  <a:ea typeface="Manrope"/>
                  <a:cs typeface="Manrope"/>
                  <a:sym typeface="Manrope"/>
                </a:rPr>
                <a:t>ESP32 + SW1262</a:t>
              </a:r>
              <a:endParaRPr sz="1800" b="1" dirty="0">
                <a:solidFill>
                  <a:schemeClr val="dk1"/>
                </a:solidFill>
                <a:latin typeface="Manrope"/>
                <a:ea typeface="Manrope"/>
                <a:cs typeface="Manrope"/>
                <a:sym typeface="Manrope"/>
              </a:endParaRPr>
            </a:p>
          </p:txBody>
        </p:sp>
        <p:pic>
          <p:nvPicPr>
            <p:cNvPr id="9" name="Graphic 8" descr="Processor with solid fill">
              <a:extLst>
                <a:ext uri="{FF2B5EF4-FFF2-40B4-BE49-F238E27FC236}">
                  <a16:creationId xmlns:a16="http://schemas.microsoft.com/office/drawing/2014/main" id="{2AF064A3-AD1D-03E0-8F1C-282631661E9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406410" y="2499090"/>
              <a:ext cx="457200" cy="457200"/>
            </a:xfrm>
            <a:prstGeom prst="rect">
              <a:avLst/>
            </a:prstGeom>
          </p:spPr>
        </p:pic>
      </p:grpSp>
      <p:grpSp>
        <p:nvGrpSpPr>
          <p:cNvPr id="19" name="Group 18">
            <a:extLst>
              <a:ext uri="{FF2B5EF4-FFF2-40B4-BE49-F238E27FC236}">
                <a16:creationId xmlns:a16="http://schemas.microsoft.com/office/drawing/2014/main" id="{9D43383B-42F8-9CEA-65AA-B3ABB2528060}"/>
              </a:ext>
            </a:extLst>
          </p:cNvPr>
          <p:cNvGrpSpPr/>
          <p:nvPr/>
        </p:nvGrpSpPr>
        <p:grpSpPr>
          <a:xfrm>
            <a:off x="6684632" y="1220652"/>
            <a:ext cx="2025128" cy="1078290"/>
            <a:chOff x="5504270" y="3354834"/>
            <a:chExt cx="2025128" cy="1078290"/>
          </a:xfrm>
        </p:grpSpPr>
        <p:sp>
          <p:nvSpPr>
            <p:cNvPr id="451" name="Google Shape;451;p46">
              <a:extLst>
                <a:ext uri="{FF2B5EF4-FFF2-40B4-BE49-F238E27FC236}">
                  <a16:creationId xmlns:a16="http://schemas.microsoft.com/office/drawing/2014/main" id="{EE8BB7E0-6593-194F-14B7-CC2CEE61DB9A}"/>
                </a:ext>
              </a:extLst>
            </p:cNvPr>
            <p:cNvSpPr txBox="1"/>
            <p:nvPr/>
          </p:nvSpPr>
          <p:spPr>
            <a:xfrm>
              <a:off x="5504270" y="4013424"/>
              <a:ext cx="2025128" cy="419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800" b="1" dirty="0">
                  <a:solidFill>
                    <a:schemeClr val="dk1"/>
                  </a:solidFill>
                  <a:latin typeface="Manrope"/>
                  <a:ea typeface="Manrope"/>
                  <a:cs typeface="Manrope"/>
                  <a:sym typeface="Manrope"/>
                </a:rPr>
                <a:t>Website/Mail</a:t>
              </a:r>
              <a:endParaRPr sz="1800" b="1" dirty="0">
                <a:solidFill>
                  <a:schemeClr val="dk1"/>
                </a:solidFill>
                <a:latin typeface="Manrope"/>
                <a:ea typeface="Manrope"/>
                <a:cs typeface="Manrope"/>
                <a:sym typeface="Manrope"/>
              </a:endParaRPr>
            </a:p>
          </p:txBody>
        </p:sp>
        <p:pic>
          <p:nvPicPr>
            <p:cNvPr id="13" name="Graphic 12">
              <a:extLst>
                <a:ext uri="{FF2B5EF4-FFF2-40B4-BE49-F238E27FC236}">
                  <a16:creationId xmlns:a16="http://schemas.microsoft.com/office/drawing/2014/main" id="{E1C6EC99-6F15-F96F-6260-242FBEE6516F}"/>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6288234" y="3354834"/>
              <a:ext cx="457200" cy="457200"/>
            </a:xfrm>
            <a:prstGeom prst="rect">
              <a:avLst/>
            </a:prstGeom>
          </p:spPr>
        </p:pic>
      </p:grpSp>
      <p:grpSp>
        <p:nvGrpSpPr>
          <p:cNvPr id="50" name="Group 49">
            <a:extLst>
              <a:ext uri="{FF2B5EF4-FFF2-40B4-BE49-F238E27FC236}">
                <a16:creationId xmlns:a16="http://schemas.microsoft.com/office/drawing/2014/main" id="{32D3E8B5-CB8A-8D12-7A17-F51FEFBABECC}"/>
              </a:ext>
            </a:extLst>
          </p:cNvPr>
          <p:cNvGrpSpPr/>
          <p:nvPr/>
        </p:nvGrpSpPr>
        <p:grpSpPr>
          <a:xfrm>
            <a:off x="6598920" y="2522298"/>
            <a:ext cx="2126238" cy="795733"/>
            <a:chOff x="6598920" y="2522298"/>
            <a:chExt cx="2126238" cy="795733"/>
          </a:xfrm>
        </p:grpSpPr>
        <p:pic>
          <p:nvPicPr>
            <p:cNvPr id="21" name="Graphic 20" descr="Server with solid fill">
              <a:extLst>
                <a:ext uri="{FF2B5EF4-FFF2-40B4-BE49-F238E27FC236}">
                  <a16:creationId xmlns:a16="http://schemas.microsoft.com/office/drawing/2014/main" id="{EE84BB87-BDE0-3247-5B39-7236F8B0326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466523" y="2522298"/>
              <a:ext cx="457200" cy="457200"/>
            </a:xfrm>
            <a:prstGeom prst="rect">
              <a:avLst/>
            </a:prstGeom>
          </p:spPr>
        </p:pic>
        <p:sp>
          <p:nvSpPr>
            <p:cNvPr id="22" name="Google Shape;447;p46">
              <a:extLst>
                <a:ext uri="{FF2B5EF4-FFF2-40B4-BE49-F238E27FC236}">
                  <a16:creationId xmlns:a16="http://schemas.microsoft.com/office/drawing/2014/main" id="{5B8A8936-FEFE-E097-312F-2EFADDB3DA10}"/>
                </a:ext>
              </a:extLst>
            </p:cNvPr>
            <p:cNvSpPr txBox="1"/>
            <p:nvPr/>
          </p:nvSpPr>
          <p:spPr>
            <a:xfrm>
              <a:off x="6598920" y="2898331"/>
              <a:ext cx="2126238" cy="419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US" sz="1800" b="1" dirty="0">
                  <a:solidFill>
                    <a:schemeClr val="dk1"/>
                  </a:solidFill>
                  <a:latin typeface="Manrope"/>
                  <a:ea typeface="Manrope"/>
                  <a:cs typeface="Manrope"/>
                  <a:sym typeface="Manrope"/>
                </a:rPr>
                <a:t>Application Layer</a:t>
              </a:r>
              <a:endParaRPr sz="1800" b="1" dirty="0">
                <a:solidFill>
                  <a:schemeClr val="dk1"/>
                </a:solidFill>
                <a:latin typeface="Manrope"/>
                <a:ea typeface="Manrope"/>
                <a:cs typeface="Manrope"/>
                <a:sym typeface="Manrope"/>
              </a:endParaRPr>
            </a:p>
          </p:txBody>
        </p:sp>
      </p:grpSp>
      <p:cxnSp>
        <p:nvCxnSpPr>
          <p:cNvPr id="40" name="Straight Arrow Connector 39">
            <a:extLst>
              <a:ext uri="{FF2B5EF4-FFF2-40B4-BE49-F238E27FC236}">
                <a16:creationId xmlns:a16="http://schemas.microsoft.com/office/drawing/2014/main" id="{CFDF2C07-98BF-7EBE-FA52-7DB7AF9818CB}"/>
              </a:ext>
            </a:extLst>
          </p:cNvPr>
          <p:cNvCxnSpPr>
            <a:cxnSpLocks/>
          </p:cNvCxnSpPr>
          <p:nvPr/>
        </p:nvCxnSpPr>
        <p:spPr>
          <a:xfrm>
            <a:off x="1947784" y="2712329"/>
            <a:ext cx="342779" cy="0"/>
          </a:xfrm>
          <a:prstGeom prst="straightConnector1">
            <a:avLst/>
          </a:prstGeom>
          <a:ln>
            <a:solidFill>
              <a:srgbClr val="7030A0"/>
            </a:solidFill>
            <a:tailEnd type="triangle"/>
          </a:ln>
        </p:spPr>
        <p:style>
          <a:lnRef idx="2">
            <a:schemeClr val="accent1"/>
          </a:lnRef>
          <a:fillRef idx="0">
            <a:schemeClr val="accent1"/>
          </a:fillRef>
          <a:effectRef idx="1">
            <a:schemeClr val="accent1"/>
          </a:effectRef>
          <a:fontRef idx="minor">
            <a:schemeClr val="tx1"/>
          </a:fontRef>
        </p:style>
      </p:cxnSp>
      <p:cxnSp>
        <p:nvCxnSpPr>
          <p:cNvPr id="46" name="Straight Arrow Connector 45">
            <a:extLst>
              <a:ext uri="{FF2B5EF4-FFF2-40B4-BE49-F238E27FC236}">
                <a16:creationId xmlns:a16="http://schemas.microsoft.com/office/drawing/2014/main" id="{0D01E0EA-5319-E615-8F85-2BD34894C2C9}"/>
              </a:ext>
            </a:extLst>
          </p:cNvPr>
          <p:cNvCxnSpPr>
            <a:cxnSpLocks/>
          </p:cNvCxnSpPr>
          <p:nvPr/>
        </p:nvCxnSpPr>
        <p:spPr>
          <a:xfrm>
            <a:off x="3061829" y="2727759"/>
            <a:ext cx="494171" cy="0"/>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55" name="Straight Arrow Connector 54">
            <a:extLst>
              <a:ext uri="{FF2B5EF4-FFF2-40B4-BE49-F238E27FC236}">
                <a16:creationId xmlns:a16="http://schemas.microsoft.com/office/drawing/2014/main" id="{9EB654B5-E030-51AD-7E5B-036952077987}"/>
              </a:ext>
            </a:extLst>
          </p:cNvPr>
          <p:cNvCxnSpPr>
            <a:cxnSpLocks/>
            <a:stCxn id="21" idx="0"/>
            <a:endCxn id="451" idx="2"/>
          </p:cNvCxnSpPr>
          <p:nvPr/>
        </p:nvCxnSpPr>
        <p:spPr>
          <a:xfrm flipV="1">
            <a:off x="7695123" y="2298942"/>
            <a:ext cx="2073" cy="223356"/>
          </a:xfrm>
          <a:prstGeom prst="straightConnector1">
            <a:avLst/>
          </a:prstGeom>
          <a:ln>
            <a:solidFill>
              <a:srgbClr val="0070C0"/>
            </a:solidFill>
            <a:tailEnd type="triangle"/>
          </a:ln>
        </p:spPr>
        <p:style>
          <a:lnRef idx="2">
            <a:schemeClr val="accent1"/>
          </a:lnRef>
          <a:fillRef idx="0">
            <a:schemeClr val="accent1"/>
          </a:fillRef>
          <a:effectRef idx="1">
            <a:schemeClr val="accent1"/>
          </a:effectRef>
          <a:fontRef idx="minor">
            <a:schemeClr val="tx1"/>
          </a:fontRef>
        </p:style>
      </p:cxnSp>
      <p:sp>
        <p:nvSpPr>
          <p:cNvPr id="60" name="TextBox 59">
            <a:extLst>
              <a:ext uri="{FF2B5EF4-FFF2-40B4-BE49-F238E27FC236}">
                <a16:creationId xmlns:a16="http://schemas.microsoft.com/office/drawing/2014/main" id="{457A2FD8-E563-1511-8AFF-69F8F93F816E}"/>
              </a:ext>
            </a:extLst>
          </p:cNvPr>
          <p:cNvSpPr txBox="1"/>
          <p:nvPr/>
        </p:nvSpPr>
        <p:spPr>
          <a:xfrm>
            <a:off x="6201917" y="3578887"/>
            <a:ext cx="2222083" cy="1169551"/>
          </a:xfrm>
          <a:prstGeom prst="rect">
            <a:avLst/>
          </a:prstGeom>
          <a:noFill/>
        </p:spPr>
        <p:txBody>
          <a:bodyPr wrap="none" rtlCol="0">
            <a:spAutoFit/>
          </a:bodyPr>
          <a:lstStyle/>
          <a:p>
            <a:r>
              <a:rPr lang="en-US" b="1" dirty="0"/>
              <a:t>Legend Communication</a:t>
            </a:r>
          </a:p>
          <a:p>
            <a:r>
              <a:rPr lang="en-US" dirty="0"/>
              <a:t>Wired</a:t>
            </a:r>
            <a:br>
              <a:rPr lang="en-US" dirty="0"/>
            </a:br>
            <a:r>
              <a:rPr lang="en-US" dirty="0"/>
              <a:t>LoRaWAN</a:t>
            </a:r>
            <a:br>
              <a:rPr lang="en-US" dirty="0"/>
            </a:br>
            <a:r>
              <a:rPr lang="en-US" dirty="0"/>
              <a:t>Internal server</a:t>
            </a:r>
          </a:p>
          <a:p>
            <a:r>
              <a:rPr lang="en-US" dirty="0"/>
              <a:t>Internet</a:t>
            </a:r>
            <a:endParaRPr lang="LID4096" dirty="0"/>
          </a:p>
        </p:txBody>
      </p:sp>
      <p:cxnSp>
        <p:nvCxnSpPr>
          <p:cNvPr id="61" name="Straight Arrow Connector 60">
            <a:extLst>
              <a:ext uri="{FF2B5EF4-FFF2-40B4-BE49-F238E27FC236}">
                <a16:creationId xmlns:a16="http://schemas.microsoft.com/office/drawing/2014/main" id="{F7F5B3DB-4482-90EB-876D-AF4E8FE8E74F}"/>
              </a:ext>
            </a:extLst>
          </p:cNvPr>
          <p:cNvCxnSpPr>
            <a:cxnSpLocks/>
          </p:cNvCxnSpPr>
          <p:nvPr/>
        </p:nvCxnSpPr>
        <p:spPr>
          <a:xfrm rot="5400000" flipH="1" flipV="1">
            <a:off x="6104430" y="3807536"/>
            <a:ext cx="2782" cy="239116"/>
          </a:xfrm>
          <a:prstGeom prst="straightConnector1">
            <a:avLst/>
          </a:prstGeom>
          <a:ln>
            <a:solidFill>
              <a:srgbClr val="7030A0"/>
            </a:solidFill>
            <a:tailEnd type="triangle"/>
          </a:ln>
        </p:spPr>
        <p:style>
          <a:lnRef idx="2">
            <a:schemeClr val="accent1"/>
          </a:lnRef>
          <a:fillRef idx="0">
            <a:schemeClr val="accent1"/>
          </a:fillRef>
          <a:effectRef idx="1">
            <a:schemeClr val="accent1"/>
          </a:effectRef>
          <a:fontRef idx="minor">
            <a:schemeClr val="tx1"/>
          </a:fontRef>
        </p:style>
      </p:cxnSp>
      <p:cxnSp>
        <p:nvCxnSpPr>
          <p:cNvPr id="62" name="Straight Arrow Connector 61">
            <a:extLst>
              <a:ext uri="{FF2B5EF4-FFF2-40B4-BE49-F238E27FC236}">
                <a16:creationId xmlns:a16="http://schemas.microsoft.com/office/drawing/2014/main" id="{5F9B5600-4213-2AB5-8D57-33BD0ED70262}"/>
              </a:ext>
            </a:extLst>
          </p:cNvPr>
          <p:cNvCxnSpPr>
            <a:cxnSpLocks/>
          </p:cNvCxnSpPr>
          <p:nvPr/>
        </p:nvCxnSpPr>
        <p:spPr>
          <a:xfrm rot="5400000" flipH="1" flipV="1">
            <a:off x="6104430" y="4048825"/>
            <a:ext cx="2782" cy="239116"/>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63" name="Straight Arrow Connector 62">
            <a:extLst>
              <a:ext uri="{FF2B5EF4-FFF2-40B4-BE49-F238E27FC236}">
                <a16:creationId xmlns:a16="http://schemas.microsoft.com/office/drawing/2014/main" id="{519F5E83-C74E-0DAF-9202-ADFAD15E8461}"/>
              </a:ext>
            </a:extLst>
          </p:cNvPr>
          <p:cNvCxnSpPr>
            <a:cxnSpLocks/>
          </p:cNvCxnSpPr>
          <p:nvPr/>
        </p:nvCxnSpPr>
        <p:spPr>
          <a:xfrm rot="5400000" flipH="1" flipV="1">
            <a:off x="6104430" y="4277045"/>
            <a:ext cx="2782" cy="239116"/>
          </a:xfrm>
          <a:prstGeom prst="straightConnector1">
            <a:avLst/>
          </a:prstGeom>
          <a:ln>
            <a:solidFill>
              <a:srgbClr val="0070C0"/>
            </a:solidFill>
            <a:tailEnd type="triangle"/>
          </a:ln>
        </p:spPr>
        <p:style>
          <a:lnRef idx="2">
            <a:schemeClr val="accent1"/>
          </a:lnRef>
          <a:fillRef idx="0">
            <a:schemeClr val="accent1"/>
          </a:fillRef>
          <a:effectRef idx="1">
            <a:schemeClr val="accent1"/>
          </a:effectRef>
          <a:fontRef idx="minor">
            <a:schemeClr val="tx1"/>
          </a:fontRef>
        </p:style>
      </p:cxnSp>
      <p:pic>
        <p:nvPicPr>
          <p:cNvPr id="2" name="Picture 1">
            <a:extLst>
              <a:ext uri="{FF2B5EF4-FFF2-40B4-BE49-F238E27FC236}">
                <a16:creationId xmlns:a16="http://schemas.microsoft.com/office/drawing/2014/main" id="{41908472-8724-E802-4E0D-D31281DFACC6}"/>
              </a:ext>
            </a:extLst>
          </p:cNvPr>
          <p:cNvPicPr>
            <a:picLocks noChangeAspect="1"/>
          </p:cNvPicPr>
          <p:nvPr/>
        </p:nvPicPr>
        <p:blipFill>
          <a:blip r:embed="rId10">
            <a:extLst>
              <a:ext uri="{BEBA8EAE-BF5A-486C-A8C5-ECC9F3942E4B}">
                <a14:imgProps xmlns:a14="http://schemas.microsoft.com/office/drawing/2010/main">
                  <a14:imgLayer r:embed="rId11">
                    <a14:imgEffect>
                      <a14:backgroundRemoval t="10000" b="90000" l="10000" r="90000">
                        <a14:foregroundMark x1="15111" y1="60444" x2="15111" y2="60444"/>
                        <a14:foregroundMark x1="20889" y1="60444" x2="20889" y2="60444"/>
                        <a14:foregroundMark x1="31556" y1="60000" x2="31556" y2="60000"/>
                        <a14:foregroundMark x1="16444" y1="75111" x2="16444" y2="75111"/>
                        <a14:foregroundMark x1="25778" y1="73778" x2="25778" y2="73778"/>
                        <a14:foregroundMark x1="36444" y1="72444" x2="36444" y2="72444"/>
                        <a14:foregroundMark x1="43556" y1="61333" x2="43556" y2="61333"/>
                        <a14:foregroundMark x1="48889" y1="60444" x2="48889" y2="60444"/>
                        <a14:foregroundMark x1="79556" y1="28444" x2="79556" y2="28444"/>
                        <a14:foregroundMark x1="84444" y1="24889" x2="84444" y2="24889"/>
                        <a14:foregroundMark x1="58667" y1="61778" x2="58667" y2="61778"/>
                        <a14:foregroundMark x1="64889" y1="61333" x2="64889" y2="61333"/>
                        <a14:foregroundMark x1="76889" y1="59556" x2="76889" y2="59556"/>
                        <a14:foregroundMark x1="84000" y1="60444" x2="84000" y2="60444"/>
                        <a14:foregroundMark x1="84000" y1="72889" x2="84000" y2="72889"/>
                        <a14:foregroundMark x1="73333" y1="73778" x2="73333" y2="73778"/>
                        <a14:foregroundMark x1="60889" y1="73333" x2="60889" y2="73333"/>
                        <a14:foregroundMark x1="48889" y1="74222" x2="48889" y2="74222"/>
                        <a14:backgroundMark x1="74222" y1="73333" x2="74222" y2="73333"/>
                        <a14:backgroundMark x1="45333" y1="74667" x2="45333" y2="74667"/>
                        <a14:backgroundMark x1="45444" y1="74222" x2="45778" y2="75556"/>
                        <a14:backgroundMark x1="45333" y1="73778" x2="45444" y2="74222"/>
                      </a14:backgroundRemoval>
                    </a14:imgEffect>
                  </a14:imgLayer>
                </a14:imgProps>
              </a:ext>
            </a:extLst>
          </a:blip>
          <a:stretch>
            <a:fillRect/>
          </a:stretch>
        </p:blipFill>
        <p:spPr>
          <a:xfrm>
            <a:off x="5168444" y="2214041"/>
            <a:ext cx="1252127" cy="1252127"/>
          </a:xfrm>
          <a:prstGeom prst="rect">
            <a:avLst/>
          </a:prstGeom>
        </p:spPr>
      </p:pic>
      <p:pic>
        <p:nvPicPr>
          <p:cNvPr id="3" name="Graphic 2" descr="Wireless router with solid fill">
            <a:extLst>
              <a:ext uri="{FF2B5EF4-FFF2-40B4-BE49-F238E27FC236}">
                <a16:creationId xmlns:a16="http://schemas.microsoft.com/office/drawing/2014/main" id="{C3DE040F-F32D-C51D-0A8D-9BD495D808FF}"/>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734011" y="2343031"/>
            <a:ext cx="738358" cy="738358"/>
          </a:xfrm>
          <a:prstGeom prst="rect">
            <a:avLst/>
          </a:prstGeom>
        </p:spPr>
      </p:pic>
      <p:sp>
        <p:nvSpPr>
          <p:cNvPr id="4" name="Google Shape;448;p46">
            <a:extLst>
              <a:ext uri="{FF2B5EF4-FFF2-40B4-BE49-F238E27FC236}">
                <a16:creationId xmlns:a16="http://schemas.microsoft.com/office/drawing/2014/main" id="{C7D5D504-862E-253A-938C-CCEF8CD71A97}"/>
              </a:ext>
            </a:extLst>
          </p:cNvPr>
          <p:cNvSpPr txBox="1"/>
          <p:nvPr/>
        </p:nvSpPr>
        <p:spPr>
          <a:xfrm>
            <a:off x="3436849" y="3218166"/>
            <a:ext cx="1332681" cy="419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800" b="1" dirty="0">
                <a:solidFill>
                  <a:schemeClr val="dk1"/>
                </a:solidFill>
                <a:latin typeface="Manrope"/>
                <a:ea typeface="Manrope"/>
                <a:cs typeface="Manrope"/>
                <a:sym typeface="Manrope"/>
              </a:rPr>
              <a:t>LoRaWAN Gateway</a:t>
            </a:r>
            <a:endParaRPr sz="1800" b="1" dirty="0">
              <a:solidFill>
                <a:schemeClr val="dk1"/>
              </a:solidFill>
              <a:latin typeface="Manrope"/>
              <a:ea typeface="Manrope"/>
              <a:cs typeface="Manrope"/>
              <a:sym typeface="Manrope"/>
            </a:endParaRPr>
          </a:p>
        </p:txBody>
      </p:sp>
      <p:cxnSp>
        <p:nvCxnSpPr>
          <p:cNvPr id="10" name="Straight Arrow Connector 9">
            <a:extLst>
              <a:ext uri="{FF2B5EF4-FFF2-40B4-BE49-F238E27FC236}">
                <a16:creationId xmlns:a16="http://schemas.microsoft.com/office/drawing/2014/main" id="{19C4C07F-269D-B52A-C159-E2EC136FB9F4}"/>
              </a:ext>
            </a:extLst>
          </p:cNvPr>
          <p:cNvCxnSpPr>
            <a:cxnSpLocks/>
          </p:cNvCxnSpPr>
          <p:nvPr/>
        </p:nvCxnSpPr>
        <p:spPr>
          <a:xfrm>
            <a:off x="4522444" y="2748839"/>
            <a:ext cx="494171" cy="0"/>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8DF4A3AC-28D6-A43E-5774-620C103AFD14}"/>
              </a:ext>
            </a:extLst>
          </p:cNvPr>
          <p:cNvCxnSpPr>
            <a:cxnSpLocks/>
          </p:cNvCxnSpPr>
          <p:nvPr/>
        </p:nvCxnSpPr>
        <p:spPr>
          <a:xfrm>
            <a:off x="6420571" y="2712210"/>
            <a:ext cx="758232" cy="15549"/>
          </a:xfrm>
          <a:prstGeom prst="straightConnector1">
            <a:avLst/>
          </a:prstGeom>
          <a:ln>
            <a:solidFill>
              <a:schemeClr val="accent1">
                <a:lumMod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36353C1D-778A-24FF-EAB6-D4BF40D88136}"/>
              </a:ext>
            </a:extLst>
          </p:cNvPr>
          <p:cNvCxnSpPr>
            <a:cxnSpLocks/>
          </p:cNvCxnSpPr>
          <p:nvPr/>
        </p:nvCxnSpPr>
        <p:spPr>
          <a:xfrm rot="5400000" flipH="1" flipV="1">
            <a:off x="6104430" y="4474114"/>
            <a:ext cx="2782" cy="239116"/>
          </a:xfrm>
          <a:prstGeom prst="straightConnector1">
            <a:avLst/>
          </a:prstGeom>
          <a:ln>
            <a:solidFill>
              <a:schemeClr val="accent1">
                <a:lumMod val="5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5" name="Google Shape;448;p46">
            <a:extLst>
              <a:ext uri="{FF2B5EF4-FFF2-40B4-BE49-F238E27FC236}">
                <a16:creationId xmlns:a16="http://schemas.microsoft.com/office/drawing/2014/main" id="{A783A424-DABA-F5B8-B317-41657F27507C}"/>
              </a:ext>
            </a:extLst>
          </p:cNvPr>
          <p:cNvSpPr txBox="1"/>
          <p:nvPr/>
        </p:nvSpPr>
        <p:spPr>
          <a:xfrm>
            <a:off x="753663" y="2027948"/>
            <a:ext cx="1332681" cy="419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800" b="1" dirty="0">
                <a:solidFill>
                  <a:schemeClr val="dk1"/>
                </a:solidFill>
                <a:latin typeface="Manrope"/>
                <a:ea typeface="Manrope"/>
                <a:cs typeface="Manrope"/>
                <a:sym typeface="Manrope"/>
              </a:rPr>
              <a:t>RadioLib</a:t>
            </a:r>
            <a:endParaRPr sz="1800" b="1" dirty="0">
              <a:solidFill>
                <a:schemeClr val="dk1"/>
              </a:solidFill>
              <a:latin typeface="Manrope"/>
              <a:ea typeface="Manrope"/>
              <a:cs typeface="Manrope"/>
              <a:sym typeface="Manrope"/>
            </a:endParaRPr>
          </a:p>
        </p:txBody>
      </p:sp>
      <p:pic>
        <p:nvPicPr>
          <p:cNvPr id="8" name="Graphic 7" descr="Books on shelf with solid fill">
            <a:extLst>
              <a:ext uri="{FF2B5EF4-FFF2-40B4-BE49-F238E27FC236}">
                <a16:creationId xmlns:a16="http://schemas.microsoft.com/office/drawing/2014/main" id="{EFCEEFA4-AE8B-930A-B8C8-F699665603AC}"/>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146005" y="1586493"/>
            <a:ext cx="502599" cy="502599"/>
          </a:xfrm>
          <a:prstGeom prst="rect">
            <a:avLst/>
          </a:prstGeom>
        </p:spPr>
      </p:pic>
    </p:spTree>
    <p:extLst>
      <p:ext uri="{BB962C8B-B14F-4D97-AF65-F5344CB8AC3E}">
        <p14:creationId xmlns:p14="http://schemas.microsoft.com/office/powerpoint/2010/main" val="214995535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41">
          <a:extLst>
            <a:ext uri="{FF2B5EF4-FFF2-40B4-BE49-F238E27FC236}">
              <a16:creationId xmlns:a16="http://schemas.microsoft.com/office/drawing/2014/main" id="{881F56C1-60B3-71FF-1538-223281ED06BC}"/>
            </a:ext>
          </a:extLst>
        </p:cNvPr>
        <p:cNvGrpSpPr/>
        <p:nvPr/>
      </p:nvGrpSpPr>
      <p:grpSpPr>
        <a:xfrm>
          <a:off x="0" y="0"/>
          <a:ext cx="0" cy="0"/>
          <a:chOff x="0" y="0"/>
          <a:chExt cx="0" cy="0"/>
        </a:xfrm>
      </p:grpSpPr>
      <p:sp>
        <p:nvSpPr>
          <p:cNvPr id="445" name="Google Shape;445;p46">
            <a:extLst>
              <a:ext uri="{FF2B5EF4-FFF2-40B4-BE49-F238E27FC236}">
                <a16:creationId xmlns:a16="http://schemas.microsoft.com/office/drawing/2014/main" id="{AECAD67E-81E7-F8EA-9AE2-4FEAD0FABFD6}"/>
              </a:ext>
            </a:extLst>
          </p:cNvPr>
          <p:cNvSpPr txBox="1">
            <a:spLocks noGrp="1"/>
          </p:cNvSpPr>
          <p:nvPr>
            <p:ph type="title"/>
          </p:nvPr>
        </p:nvSpPr>
        <p:spPr>
          <a:xfrm>
            <a:off x="651420" y="684730"/>
            <a:ext cx="228108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LoRaWAN</a:t>
            </a:r>
            <a:endParaRPr dirty="0"/>
          </a:p>
        </p:txBody>
      </p:sp>
      <p:grpSp>
        <p:nvGrpSpPr>
          <p:cNvPr id="44" name="Group 43">
            <a:extLst>
              <a:ext uri="{FF2B5EF4-FFF2-40B4-BE49-F238E27FC236}">
                <a16:creationId xmlns:a16="http://schemas.microsoft.com/office/drawing/2014/main" id="{31D01D3A-6492-ECA7-1AA5-BF1A69205129}"/>
              </a:ext>
            </a:extLst>
          </p:cNvPr>
          <p:cNvGrpSpPr/>
          <p:nvPr/>
        </p:nvGrpSpPr>
        <p:grpSpPr>
          <a:xfrm>
            <a:off x="2011919" y="2507525"/>
            <a:ext cx="1332681" cy="1115407"/>
            <a:chOff x="5149454" y="2524443"/>
            <a:chExt cx="1332681" cy="1115407"/>
          </a:xfrm>
        </p:grpSpPr>
        <p:sp>
          <p:nvSpPr>
            <p:cNvPr id="448" name="Google Shape;448;p46">
              <a:extLst>
                <a:ext uri="{FF2B5EF4-FFF2-40B4-BE49-F238E27FC236}">
                  <a16:creationId xmlns:a16="http://schemas.microsoft.com/office/drawing/2014/main" id="{755BD097-B631-5498-4F51-894A547D7C39}"/>
                </a:ext>
              </a:extLst>
            </p:cNvPr>
            <p:cNvSpPr txBox="1"/>
            <p:nvPr/>
          </p:nvSpPr>
          <p:spPr>
            <a:xfrm>
              <a:off x="5149454" y="3220150"/>
              <a:ext cx="1332681" cy="419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800" b="1" dirty="0">
                  <a:solidFill>
                    <a:schemeClr val="dk1"/>
                  </a:solidFill>
                  <a:latin typeface="Manrope"/>
                  <a:ea typeface="Manrope"/>
                  <a:cs typeface="Manrope"/>
                  <a:sym typeface="Manrope"/>
                </a:rPr>
                <a:t>LoRa Antenna</a:t>
              </a:r>
              <a:endParaRPr sz="1800" b="1" dirty="0">
                <a:solidFill>
                  <a:schemeClr val="dk1"/>
                </a:solidFill>
                <a:latin typeface="Manrope"/>
                <a:ea typeface="Manrope"/>
                <a:cs typeface="Manrope"/>
                <a:sym typeface="Manrope"/>
              </a:endParaRPr>
            </a:p>
          </p:txBody>
        </p:sp>
        <p:pic>
          <p:nvPicPr>
            <p:cNvPr id="7" name="Picture 6" descr="A black background with a black square&#10;&#10;AI-generated content may be incorrect.">
              <a:extLst>
                <a:ext uri="{FF2B5EF4-FFF2-40B4-BE49-F238E27FC236}">
                  <a16:creationId xmlns:a16="http://schemas.microsoft.com/office/drawing/2014/main" id="{99F61D19-FDED-A554-7BB3-DF38A567C88F}"/>
                </a:ext>
              </a:extLst>
            </p:cNvPr>
            <p:cNvPicPr>
              <a:picLocks noChangeAspect="1"/>
            </p:cNvPicPr>
            <p:nvPr/>
          </p:nvPicPr>
          <p:blipFill>
            <a:blip r:embed="rId3">
              <a:duotone>
                <a:schemeClr val="accent1">
                  <a:shade val="45000"/>
                  <a:satMod val="135000"/>
                </a:schemeClr>
                <a:prstClr val="white"/>
              </a:duotone>
            </a:blip>
            <a:stretch>
              <a:fillRect/>
            </a:stretch>
          </p:blipFill>
          <p:spPr>
            <a:xfrm>
              <a:off x="5612835" y="2524443"/>
              <a:ext cx="457200" cy="457200"/>
            </a:xfrm>
            <a:prstGeom prst="rect">
              <a:avLst/>
            </a:prstGeom>
          </p:spPr>
        </p:pic>
      </p:grpSp>
      <p:grpSp>
        <p:nvGrpSpPr>
          <p:cNvPr id="42" name="Group 41">
            <a:extLst>
              <a:ext uri="{FF2B5EF4-FFF2-40B4-BE49-F238E27FC236}">
                <a16:creationId xmlns:a16="http://schemas.microsoft.com/office/drawing/2014/main" id="{F8977CAC-F7DC-48E1-5451-E9D59B5E0820}"/>
              </a:ext>
            </a:extLst>
          </p:cNvPr>
          <p:cNvGrpSpPr/>
          <p:nvPr/>
        </p:nvGrpSpPr>
        <p:grpSpPr>
          <a:xfrm>
            <a:off x="494582" y="2520239"/>
            <a:ext cx="1850844" cy="1117627"/>
            <a:chOff x="2709588" y="2499090"/>
            <a:chExt cx="1850844" cy="1117627"/>
          </a:xfrm>
        </p:grpSpPr>
        <p:sp>
          <p:nvSpPr>
            <p:cNvPr id="449" name="Google Shape;449;p46">
              <a:extLst>
                <a:ext uri="{FF2B5EF4-FFF2-40B4-BE49-F238E27FC236}">
                  <a16:creationId xmlns:a16="http://schemas.microsoft.com/office/drawing/2014/main" id="{33C19AF4-5DF0-7D60-D759-063CE0C0E678}"/>
                </a:ext>
              </a:extLst>
            </p:cNvPr>
            <p:cNvSpPr txBox="1"/>
            <p:nvPr/>
          </p:nvSpPr>
          <p:spPr>
            <a:xfrm>
              <a:off x="2709588" y="3197017"/>
              <a:ext cx="1850844" cy="419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800" b="1" dirty="0">
                  <a:solidFill>
                    <a:schemeClr val="dk1"/>
                  </a:solidFill>
                  <a:latin typeface="Manrope"/>
                  <a:ea typeface="Manrope"/>
                  <a:cs typeface="Manrope"/>
                  <a:sym typeface="Manrope"/>
                </a:rPr>
                <a:t>ESP32 + SW1262</a:t>
              </a:r>
              <a:endParaRPr sz="1800" b="1" dirty="0">
                <a:solidFill>
                  <a:schemeClr val="dk1"/>
                </a:solidFill>
                <a:latin typeface="Manrope"/>
                <a:ea typeface="Manrope"/>
                <a:cs typeface="Manrope"/>
                <a:sym typeface="Manrope"/>
              </a:endParaRPr>
            </a:p>
          </p:txBody>
        </p:sp>
        <p:pic>
          <p:nvPicPr>
            <p:cNvPr id="9" name="Graphic 8" descr="Processor with solid fill">
              <a:extLst>
                <a:ext uri="{FF2B5EF4-FFF2-40B4-BE49-F238E27FC236}">
                  <a16:creationId xmlns:a16="http://schemas.microsoft.com/office/drawing/2014/main" id="{9337DA7E-E858-957C-3776-AF43B03EDEB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406410" y="2499090"/>
              <a:ext cx="457200" cy="457200"/>
            </a:xfrm>
            <a:prstGeom prst="rect">
              <a:avLst/>
            </a:prstGeom>
          </p:spPr>
        </p:pic>
      </p:grpSp>
      <p:grpSp>
        <p:nvGrpSpPr>
          <p:cNvPr id="19" name="Group 18">
            <a:extLst>
              <a:ext uri="{FF2B5EF4-FFF2-40B4-BE49-F238E27FC236}">
                <a16:creationId xmlns:a16="http://schemas.microsoft.com/office/drawing/2014/main" id="{A87AD28C-A650-DA82-BDA8-5D18D09A2B0B}"/>
              </a:ext>
            </a:extLst>
          </p:cNvPr>
          <p:cNvGrpSpPr/>
          <p:nvPr/>
        </p:nvGrpSpPr>
        <p:grpSpPr>
          <a:xfrm>
            <a:off x="6684632" y="1220652"/>
            <a:ext cx="2025128" cy="1078290"/>
            <a:chOff x="5504270" y="3354834"/>
            <a:chExt cx="2025128" cy="1078290"/>
          </a:xfrm>
        </p:grpSpPr>
        <p:sp>
          <p:nvSpPr>
            <p:cNvPr id="451" name="Google Shape;451;p46">
              <a:extLst>
                <a:ext uri="{FF2B5EF4-FFF2-40B4-BE49-F238E27FC236}">
                  <a16:creationId xmlns:a16="http://schemas.microsoft.com/office/drawing/2014/main" id="{95B16D48-CDF5-F8B0-C38E-AB5211D28B7C}"/>
                </a:ext>
              </a:extLst>
            </p:cNvPr>
            <p:cNvSpPr txBox="1"/>
            <p:nvPr/>
          </p:nvSpPr>
          <p:spPr>
            <a:xfrm>
              <a:off x="5504270" y="4013424"/>
              <a:ext cx="2025128" cy="419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800" b="1" dirty="0">
                  <a:solidFill>
                    <a:schemeClr val="dk1"/>
                  </a:solidFill>
                  <a:latin typeface="Manrope"/>
                  <a:ea typeface="Manrope"/>
                  <a:cs typeface="Manrope"/>
                  <a:sym typeface="Manrope"/>
                </a:rPr>
                <a:t>Website/Mail</a:t>
              </a:r>
              <a:endParaRPr sz="1800" b="1" dirty="0">
                <a:solidFill>
                  <a:schemeClr val="dk1"/>
                </a:solidFill>
                <a:latin typeface="Manrope"/>
                <a:ea typeface="Manrope"/>
                <a:cs typeface="Manrope"/>
                <a:sym typeface="Manrope"/>
              </a:endParaRPr>
            </a:p>
          </p:txBody>
        </p:sp>
        <p:pic>
          <p:nvPicPr>
            <p:cNvPr id="13" name="Graphic 12">
              <a:extLst>
                <a:ext uri="{FF2B5EF4-FFF2-40B4-BE49-F238E27FC236}">
                  <a16:creationId xmlns:a16="http://schemas.microsoft.com/office/drawing/2014/main" id="{EC7DAC88-8F54-0C8D-EA65-2031E5E9D986}"/>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6288234" y="3354834"/>
              <a:ext cx="457200" cy="457200"/>
            </a:xfrm>
            <a:prstGeom prst="rect">
              <a:avLst/>
            </a:prstGeom>
          </p:spPr>
        </p:pic>
      </p:grpSp>
      <p:grpSp>
        <p:nvGrpSpPr>
          <p:cNvPr id="50" name="Group 49">
            <a:extLst>
              <a:ext uri="{FF2B5EF4-FFF2-40B4-BE49-F238E27FC236}">
                <a16:creationId xmlns:a16="http://schemas.microsoft.com/office/drawing/2014/main" id="{917C74BE-DAA7-74E7-C350-47EEBBB50427}"/>
              </a:ext>
            </a:extLst>
          </p:cNvPr>
          <p:cNvGrpSpPr/>
          <p:nvPr/>
        </p:nvGrpSpPr>
        <p:grpSpPr>
          <a:xfrm>
            <a:off x="6598920" y="2522298"/>
            <a:ext cx="2126238" cy="795733"/>
            <a:chOff x="6598920" y="2522298"/>
            <a:chExt cx="2126238" cy="795733"/>
          </a:xfrm>
        </p:grpSpPr>
        <p:pic>
          <p:nvPicPr>
            <p:cNvPr id="21" name="Graphic 20" descr="Server with solid fill">
              <a:extLst>
                <a:ext uri="{FF2B5EF4-FFF2-40B4-BE49-F238E27FC236}">
                  <a16:creationId xmlns:a16="http://schemas.microsoft.com/office/drawing/2014/main" id="{A6F809EC-5941-4131-6F5B-A4CF51A7061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466523" y="2522298"/>
              <a:ext cx="457200" cy="457200"/>
            </a:xfrm>
            <a:prstGeom prst="rect">
              <a:avLst/>
            </a:prstGeom>
          </p:spPr>
        </p:pic>
        <p:sp>
          <p:nvSpPr>
            <p:cNvPr id="22" name="Google Shape;447;p46">
              <a:extLst>
                <a:ext uri="{FF2B5EF4-FFF2-40B4-BE49-F238E27FC236}">
                  <a16:creationId xmlns:a16="http://schemas.microsoft.com/office/drawing/2014/main" id="{DBE95932-FA37-FA90-1D7F-5256A157CD16}"/>
                </a:ext>
              </a:extLst>
            </p:cNvPr>
            <p:cNvSpPr txBox="1"/>
            <p:nvPr/>
          </p:nvSpPr>
          <p:spPr>
            <a:xfrm>
              <a:off x="6598920" y="2898331"/>
              <a:ext cx="2126238" cy="419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US" sz="1800" b="1" dirty="0">
                  <a:solidFill>
                    <a:schemeClr val="dk1"/>
                  </a:solidFill>
                  <a:latin typeface="Manrope"/>
                  <a:ea typeface="Manrope"/>
                  <a:cs typeface="Manrope"/>
                  <a:sym typeface="Manrope"/>
                </a:rPr>
                <a:t>Application Layer</a:t>
              </a:r>
              <a:endParaRPr sz="1800" b="1" dirty="0">
                <a:solidFill>
                  <a:schemeClr val="dk1"/>
                </a:solidFill>
                <a:latin typeface="Manrope"/>
                <a:ea typeface="Manrope"/>
                <a:cs typeface="Manrope"/>
                <a:sym typeface="Manrope"/>
              </a:endParaRPr>
            </a:p>
          </p:txBody>
        </p:sp>
      </p:grpSp>
      <p:cxnSp>
        <p:nvCxnSpPr>
          <p:cNvPr id="40" name="Straight Arrow Connector 39">
            <a:extLst>
              <a:ext uri="{FF2B5EF4-FFF2-40B4-BE49-F238E27FC236}">
                <a16:creationId xmlns:a16="http://schemas.microsoft.com/office/drawing/2014/main" id="{5D5451DA-A1DA-BDDC-E452-89DA2DEB8BB4}"/>
              </a:ext>
            </a:extLst>
          </p:cNvPr>
          <p:cNvCxnSpPr>
            <a:cxnSpLocks/>
          </p:cNvCxnSpPr>
          <p:nvPr/>
        </p:nvCxnSpPr>
        <p:spPr>
          <a:xfrm>
            <a:off x="1947784" y="2712329"/>
            <a:ext cx="342779" cy="0"/>
          </a:xfrm>
          <a:prstGeom prst="straightConnector1">
            <a:avLst/>
          </a:prstGeom>
          <a:ln>
            <a:solidFill>
              <a:srgbClr val="7030A0"/>
            </a:solidFill>
            <a:tailEnd type="triangle"/>
          </a:ln>
        </p:spPr>
        <p:style>
          <a:lnRef idx="2">
            <a:schemeClr val="accent1"/>
          </a:lnRef>
          <a:fillRef idx="0">
            <a:schemeClr val="accent1"/>
          </a:fillRef>
          <a:effectRef idx="1">
            <a:schemeClr val="accent1"/>
          </a:effectRef>
          <a:fontRef idx="minor">
            <a:schemeClr val="tx1"/>
          </a:fontRef>
        </p:style>
      </p:cxnSp>
      <p:cxnSp>
        <p:nvCxnSpPr>
          <p:cNvPr id="46" name="Straight Arrow Connector 45">
            <a:extLst>
              <a:ext uri="{FF2B5EF4-FFF2-40B4-BE49-F238E27FC236}">
                <a16:creationId xmlns:a16="http://schemas.microsoft.com/office/drawing/2014/main" id="{671FBDC1-F54E-AA14-1C29-02CEAAD29A7D}"/>
              </a:ext>
            </a:extLst>
          </p:cNvPr>
          <p:cNvCxnSpPr>
            <a:cxnSpLocks/>
          </p:cNvCxnSpPr>
          <p:nvPr/>
        </p:nvCxnSpPr>
        <p:spPr>
          <a:xfrm>
            <a:off x="3061829" y="2727759"/>
            <a:ext cx="494171" cy="0"/>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55" name="Straight Arrow Connector 54">
            <a:extLst>
              <a:ext uri="{FF2B5EF4-FFF2-40B4-BE49-F238E27FC236}">
                <a16:creationId xmlns:a16="http://schemas.microsoft.com/office/drawing/2014/main" id="{2B42BA63-0DE6-D6D0-CD69-145B45A26A04}"/>
              </a:ext>
            </a:extLst>
          </p:cNvPr>
          <p:cNvCxnSpPr>
            <a:cxnSpLocks/>
            <a:stCxn id="21" idx="0"/>
            <a:endCxn id="451" idx="2"/>
          </p:cNvCxnSpPr>
          <p:nvPr/>
        </p:nvCxnSpPr>
        <p:spPr>
          <a:xfrm flipV="1">
            <a:off x="7695123" y="2298942"/>
            <a:ext cx="2073" cy="223356"/>
          </a:xfrm>
          <a:prstGeom prst="straightConnector1">
            <a:avLst/>
          </a:prstGeom>
          <a:ln>
            <a:solidFill>
              <a:srgbClr val="0070C0"/>
            </a:solidFill>
            <a:tailEnd type="triangle"/>
          </a:ln>
        </p:spPr>
        <p:style>
          <a:lnRef idx="2">
            <a:schemeClr val="accent1"/>
          </a:lnRef>
          <a:fillRef idx="0">
            <a:schemeClr val="accent1"/>
          </a:fillRef>
          <a:effectRef idx="1">
            <a:schemeClr val="accent1"/>
          </a:effectRef>
          <a:fontRef idx="minor">
            <a:schemeClr val="tx1"/>
          </a:fontRef>
        </p:style>
      </p:cxnSp>
      <p:sp>
        <p:nvSpPr>
          <p:cNvPr id="60" name="TextBox 59">
            <a:extLst>
              <a:ext uri="{FF2B5EF4-FFF2-40B4-BE49-F238E27FC236}">
                <a16:creationId xmlns:a16="http://schemas.microsoft.com/office/drawing/2014/main" id="{BEADD264-C9F9-8B82-6520-4285D4AA4D03}"/>
              </a:ext>
            </a:extLst>
          </p:cNvPr>
          <p:cNvSpPr txBox="1"/>
          <p:nvPr/>
        </p:nvSpPr>
        <p:spPr>
          <a:xfrm>
            <a:off x="6201917" y="3578887"/>
            <a:ext cx="2222083" cy="1169551"/>
          </a:xfrm>
          <a:prstGeom prst="rect">
            <a:avLst/>
          </a:prstGeom>
          <a:noFill/>
        </p:spPr>
        <p:txBody>
          <a:bodyPr wrap="none" rtlCol="0">
            <a:spAutoFit/>
          </a:bodyPr>
          <a:lstStyle/>
          <a:p>
            <a:r>
              <a:rPr lang="en-US" b="1" dirty="0"/>
              <a:t>Legend Communication</a:t>
            </a:r>
          </a:p>
          <a:p>
            <a:r>
              <a:rPr lang="en-US" dirty="0"/>
              <a:t>Wired</a:t>
            </a:r>
            <a:br>
              <a:rPr lang="en-US" dirty="0"/>
            </a:br>
            <a:r>
              <a:rPr lang="en-US" dirty="0"/>
              <a:t>LoRaWAN</a:t>
            </a:r>
            <a:br>
              <a:rPr lang="en-US" dirty="0"/>
            </a:br>
            <a:r>
              <a:rPr lang="en-US" dirty="0"/>
              <a:t>Internal server</a:t>
            </a:r>
          </a:p>
          <a:p>
            <a:r>
              <a:rPr lang="en-US" dirty="0"/>
              <a:t>Internet</a:t>
            </a:r>
            <a:endParaRPr lang="LID4096" dirty="0"/>
          </a:p>
        </p:txBody>
      </p:sp>
      <p:cxnSp>
        <p:nvCxnSpPr>
          <p:cNvPr id="61" name="Straight Arrow Connector 60">
            <a:extLst>
              <a:ext uri="{FF2B5EF4-FFF2-40B4-BE49-F238E27FC236}">
                <a16:creationId xmlns:a16="http://schemas.microsoft.com/office/drawing/2014/main" id="{6FEDCE25-E8B3-1609-4206-0762F0FA33A0}"/>
              </a:ext>
            </a:extLst>
          </p:cNvPr>
          <p:cNvCxnSpPr>
            <a:cxnSpLocks/>
          </p:cNvCxnSpPr>
          <p:nvPr/>
        </p:nvCxnSpPr>
        <p:spPr>
          <a:xfrm rot="5400000" flipH="1" flipV="1">
            <a:off x="6104430" y="3807536"/>
            <a:ext cx="2782" cy="239116"/>
          </a:xfrm>
          <a:prstGeom prst="straightConnector1">
            <a:avLst/>
          </a:prstGeom>
          <a:ln>
            <a:solidFill>
              <a:srgbClr val="7030A0"/>
            </a:solidFill>
            <a:tailEnd type="triangle"/>
          </a:ln>
        </p:spPr>
        <p:style>
          <a:lnRef idx="2">
            <a:schemeClr val="accent1"/>
          </a:lnRef>
          <a:fillRef idx="0">
            <a:schemeClr val="accent1"/>
          </a:fillRef>
          <a:effectRef idx="1">
            <a:schemeClr val="accent1"/>
          </a:effectRef>
          <a:fontRef idx="minor">
            <a:schemeClr val="tx1"/>
          </a:fontRef>
        </p:style>
      </p:cxnSp>
      <p:cxnSp>
        <p:nvCxnSpPr>
          <p:cNvPr id="62" name="Straight Arrow Connector 61">
            <a:extLst>
              <a:ext uri="{FF2B5EF4-FFF2-40B4-BE49-F238E27FC236}">
                <a16:creationId xmlns:a16="http://schemas.microsoft.com/office/drawing/2014/main" id="{B97192A0-1B75-F1EE-DAFE-48E24AD17E66}"/>
              </a:ext>
            </a:extLst>
          </p:cNvPr>
          <p:cNvCxnSpPr>
            <a:cxnSpLocks/>
          </p:cNvCxnSpPr>
          <p:nvPr/>
        </p:nvCxnSpPr>
        <p:spPr>
          <a:xfrm rot="5400000" flipH="1" flipV="1">
            <a:off x="6104430" y="4048825"/>
            <a:ext cx="2782" cy="239116"/>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63" name="Straight Arrow Connector 62">
            <a:extLst>
              <a:ext uri="{FF2B5EF4-FFF2-40B4-BE49-F238E27FC236}">
                <a16:creationId xmlns:a16="http://schemas.microsoft.com/office/drawing/2014/main" id="{7EF18745-46B9-BBBC-851B-5FB6815E832A}"/>
              </a:ext>
            </a:extLst>
          </p:cNvPr>
          <p:cNvCxnSpPr>
            <a:cxnSpLocks/>
          </p:cNvCxnSpPr>
          <p:nvPr/>
        </p:nvCxnSpPr>
        <p:spPr>
          <a:xfrm rot="5400000" flipH="1" flipV="1">
            <a:off x="6104430" y="4277045"/>
            <a:ext cx="2782" cy="239116"/>
          </a:xfrm>
          <a:prstGeom prst="straightConnector1">
            <a:avLst/>
          </a:prstGeom>
          <a:ln>
            <a:solidFill>
              <a:srgbClr val="0070C0"/>
            </a:solidFill>
            <a:tailEnd type="triangle"/>
          </a:ln>
        </p:spPr>
        <p:style>
          <a:lnRef idx="2">
            <a:schemeClr val="accent1"/>
          </a:lnRef>
          <a:fillRef idx="0">
            <a:schemeClr val="accent1"/>
          </a:fillRef>
          <a:effectRef idx="1">
            <a:schemeClr val="accent1"/>
          </a:effectRef>
          <a:fontRef idx="minor">
            <a:schemeClr val="tx1"/>
          </a:fontRef>
        </p:style>
      </p:cxnSp>
      <p:pic>
        <p:nvPicPr>
          <p:cNvPr id="2" name="Picture 1">
            <a:extLst>
              <a:ext uri="{FF2B5EF4-FFF2-40B4-BE49-F238E27FC236}">
                <a16:creationId xmlns:a16="http://schemas.microsoft.com/office/drawing/2014/main" id="{44F0E939-8DC4-4D57-4AF9-C5C1441A37C9}"/>
              </a:ext>
            </a:extLst>
          </p:cNvPr>
          <p:cNvPicPr>
            <a:picLocks noChangeAspect="1"/>
          </p:cNvPicPr>
          <p:nvPr/>
        </p:nvPicPr>
        <p:blipFill>
          <a:blip r:embed="rId10">
            <a:extLst>
              <a:ext uri="{BEBA8EAE-BF5A-486C-A8C5-ECC9F3942E4B}">
                <a14:imgProps xmlns:a14="http://schemas.microsoft.com/office/drawing/2010/main">
                  <a14:imgLayer r:embed="rId11">
                    <a14:imgEffect>
                      <a14:backgroundRemoval t="10000" b="90000" l="10000" r="90000">
                        <a14:foregroundMark x1="15111" y1="60444" x2="15111" y2="60444"/>
                        <a14:foregroundMark x1="20889" y1="60444" x2="20889" y2="60444"/>
                        <a14:foregroundMark x1="31556" y1="60000" x2="31556" y2="60000"/>
                        <a14:foregroundMark x1="16444" y1="75111" x2="16444" y2="75111"/>
                        <a14:foregroundMark x1="25778" y1="73778" x2="25778" y2="73778"/>
                        <a14:foregroundMark x1="36444" y1="72444" x2="36444" y2="72444"/>
                        <a14:foregroundMark x1="43556" y1="61333" x2="43556" y2="61333"/>
                        <a14:foregroundMark x1="48889" y1="60444" x2="48889" y2="60444"/>
                        <a14:foregroundMark x1="79556" y1="28444" x2="79556" y2="28444"/>
                        <a14:foregroundMark x1="84444" y1="24889" x2="84444" y2="24889"/>
                        <a14:foregroundMark x1="58667" y1="61778" x2="58667" y2="61778"/>
                        <a14:foregroundMark x1="64889" y1="61333" x2="64889" y2="61333"/>
                        <a14:foregroundMark x1="76889" y1="59556" x2="76889" y2="59556"/>
                        <a14:foregroundMark x1="84000" y1="60444" x2="84000" y2="60444"/>
                        <a14:foregroundMark x1="84000" y1="72889" x2="84000" y2="72889"/>
                        <a14:foregroundMark x1="73333" y1="73778" x2="73333" y2="73778"/>
                        <a14:foregroundMark x1="60889" y1="73333" x2="60889" y2="73333"/>
                        <a14:foregroundMark x1="48889" y1="74222" x2="48889" y2="74222"/>
                        <a14:backgroundMark x1="74222" y1="73333" x2="74222" y2="73333"/>
                        <a14:backgroundMark x1="45333" y1="74667" x2="45333" y2="74667"/>
                        <a14:backgroundMark x1="45444" y1="74222" x2="45778" y2="75556"/>
                        <a14:backgroundMark x1="45333" y1="73778" x2="45444" y2="74222"/>
                      </a14:backgroundRemoval>
                    </a14:imgEffect>
                  </a14:imgLayer>
                </a14:imgProps>
              </a:ext>
            </a:extLst>
          </a:blip>
          <a:stretch>
            <a:fillRect/>
          </a:stretch>
        </p:blipFill>
        <p:spPr>
          <a:xfrm>
            <a:off x="5168444" y="2214041"/>
            <a:ext cx="1252127" cy="1252127"/>
          </a:xfrm>
          <a:prstGeom prst="rect">
            <a:avLst/>
          </a:prstGeom>
        </p:spPr>
      </p:pic>
      <p:pic>
        <p:nvPicPr>
          <p:cNvPr id="3" name="Graphic 2" descr="Wireless router with solid fill">
            <a:extLst>
              <a:ext uri="{FF2B5EF4-FFF2-40B4-BE49-F238E27FC236}">
                <a16:creationId xmlns:a16="http://schemas.microsoft.com/office/drawing/2014/main" id="{0B2B027E-3FE1-27DE-EC59-BCBEA46CF447}"/>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734011" y="2343031"/>
            <a:ext cx="738358" cy="738358"/>
          </a:xfrm>
          <a:prstGeom prst="rect">
            <a:avLst/>
          </a:prstGeom>
        </p:spPr>
      </p:pic>
      <p:sp>
        <p:nvSpPr>
          <p:cNvPr id="4" name="Google Shape;448;p46">
            <a:extLst>
              <a:ext uri="{FF2B5EF4-FFF2-40B4-BE49-F238E27FC236}">
                <a16:creationId xmlns:a16="http://schemas.microsoft.com/office/drawing/2014/main" id="{56858716-15E8-0CBB-8317-AC9872AB1004}"/>
              </a:ext>
            </a:extLst>
          </p:cNvPr>
          <p:cNvSpPr txBox="1"/>
          <p:nvPr/>
        </p:nvSpPr>
        <p:spPr>
          <a:xfrm>
            <a:off x="3436849" y="3218166"/>
            <a:ext cx="1332681" cy="419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800" b="1" dirty="0">
                <a:solidFill>
                  <a:schemeClr val="dk1"/>
                </a:solidFill>
                <a:latin typeface="Manrope"/>
                <a:ea typeface="Manrope"/>
                <a:cs typeface="Manrope"/>
                <a:sym typeface="Manrope"/>
              </a:rPr>
              <a:t>LoRaWAN Gateway</a:t>
            </a:r>
            <a:endParaRPr sz="1800" b="1" dirty="0">
              <a:solidFill>
                <a:schemeClr val="dk1"/>
              </a:solidFill>
              <a:latin typeface="Manrope"/>
              <a:ea typeface="Manrope"/>
              <a:cs typeface="Manrope"/>
              <a:sym typeface="Manrope"/>
            </a:endParaRPr>
          </a:p>
        </p:txBody>
      </p:sp>
      <p:cxnSp>
        <p:nvCxnSpPr>
          <p:cNvPr id="10" name="Straight Arrow Connector 9">
            <a:extLst>
              <a:ext uri="{FF2B5EF4-FFF2-40B4-BE49-F238E27FC236}">
                <a16:creationId xmlns:a16="http://schemas.microsoft.com/office/drawing/2014/main" id="{50099831-18BB-74E6-38EE-26EF9F0F2175}"/>
              </a:ext>
            </a:extLst>
          </p:cNvPr>
          <p:cNvCxnSpPr>
            <a:cxnSpLocks/>
          </p:cNvCxnSpPr>
          <p:nvPr/>
        </p:nvCxnSpPr>
        <p:spPr>
          <a:xfrm>
            <a:off x="4522444" y="2748839"/>
            <a:ext cx="494171" cy="0"/>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190C1511-AA3D-0EE9-11FF-00A033DFAB16}"/>
              </a:ext>
            </a:extLst>
          </p:cNvPr>
          <p:cNvCxnSpPr>
            <a:cxnSpLocks/>
          </p:cNvCxnSpPr>
          <p:nvPr/>
        </p:nvCxnSpPr>
        <p:spPr>
          <a:xfrm>
            <a:off x="6420571" y="2712210"/>
            <a:ext cx="758232" cy="15549"/>
          </a:xfrm>
          <a:prstGeom prst="straightConnector1">
            <a:avLst/>
          </a:prstGeom>
          <a:ln>
            <a:solidFill>
              <a:schemeClr val="accent1">
                <a:lumMod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1FC4F1A3-2A34-869B-54C5-B95C82C07781}"/>
              </a:ext>
            </a:extLst>
          </p:cNvPr>
          <p:cNvCxnSpPr>
            <a:cxnSpLocks/>
          </p:cNvCxnSpPr>
          <p:nvPr/>
        </p:nvCxnSpPr>
        <p:spPr>
          <a:xfrm rot="5400000" flipH="1" flipV="1">
            <a:off x="6104430" y="4474114"/>
            <a:ext cx="2782" cy="239116"/>
          </a:xfrm>
          <a:prstGeom prst="straightConnector1">
            <a:avLst/>
          </a:prstGeom>
          <a:ln>
            <a:solidFill>
              <a:schemeClr val="accent1">
                <a:lumMod val="5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5" name="Google Shape;448;p46">
            <a:extLst>
              <a:ext uri="{FF2B5EF4-FFF2-40B4-BE49-F238E27FC236}">
                <a16:creationId xmlns:a16="http://schemas.microsoft.com/office/drawing/2014/main" id="{90921158-A36B-D020-D5E1-A0205989D176}"/>
              </a:ext>
            </a:extLst>
          </p:cNvPr>
          <p:cNvSpPr txBox="1"/>
          <p:nvPr/>
        </p:nvSpPr>
        <p:spPr>
          <a:xfrm>
            <a:off x="753663" y="2027948"/>
            <a:ext cx="1332681" cy="419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800" b="1" dirty="0">
                <a:solidFill>
                  <a:schemeClr val="dk1"/>
                </a:solidFill>
                <a:latin typeface="Manrope"/>
                <a:ea typeface="Manrope"/>
                <a:cs typeface="Manrope"/>
                <a:sym typeface="Manrope"/>
              </a:rPr>
              <a:t>RadioLib</a:t>
            </a:r>
            <a:endParaRPr sz="1800" b="1" dirty="0">
              <a:solidFill>
                <a:schemeClr val="dk1"/>
              </a:solidFill>
              <a:latin typeface="Manrope"/>
              <a:ea typeface="Manrope"/>
              <a:cs typeface="Manrope"/>
              <a:sym typeface="Manrope"/>
            </a:endParaRPr>
          </a:p>
        </p:txBody>
      </p:sp>
      <p:pic>
        <p:nvPicPr>
          <p:cNvPr id="8" name="Graphic 7" descr="Books on shelf with solid fill">
            <a:extLst>
              <a:ext uri="{FF2B5EF4-FFF2-40B4-BE49-F238E27FC236}">
                <a16:creationId xmlns:a16="http://schemas.microsoft.com/office/drawing/2014/main" id="{21D0511E-547A-F505-20E2-1CF7471D474A}"/>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146005" y="1586493"/>
            <a:ext cx="502599" cy="502599"/>
          </a:xfrm>
          <a:prstGeom prst="rect">
            <a:avLst/>
          </a:prstGeom>
        </p:spPr>
      </p:pic>
      <p:pic>
        <p:nvPicPr>
          <p:cNvPr id="12" name="Graphic 11" descr="Stopwatch with solid fill">
            <a:extLst>
              <a:ext uri="{FF2B5EF4-FFF2-40B4-BE49-F238E27FC236}">
                <a16:creationId xmlns:a16="http://schemas.microsoft.com/office/drawing/2014/main" id="{20F52975-6058-8B63-9F0E-3EE9F56269E3}"/>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3576245" y="1076022"/>
            <a:ext cx="1193284" cy="1193284"/>
          </a:xfrm>
          <a:prstGeom prst="rect">
            <a:avLst/>
          </a:prstGeom>
        </p:spPr>
      </p:pic>
      <p:sp>
        <p:nvSpPr>
          <p:cNvPr id="14" name="Google Shape;445;p46">
            <a:extLst>
              <a:ext uri="{FF2B5EF4-FFF2-40B4-BE49-F238E27FC236}">
                <a16:creationId xmlns:a16="http://schemas.microsoft.com/office/drawing/2014/main" id="{BB15E68F-8D5E-06A9-D4EB-8CAF77954F8C}"/>
              </a:ext>
            </a:extLst>
          </p:cNvPr>
          <p:cNvSpPr txBox="1">
            <a:spLocks/>
          </p:cNvSpPr>
          <p:nvPr/>
        </p:nvSpPr>
        <p:spPr>
          <a:xfrm>
            <a:off x="4930140" y="568133"/>
            <a:ext cx="326526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Manrope"/>
              <a:buNone/>
              <a:defRPr sz="3000" b="1" i="0" u="none" strike="noStrike" cap="none">
                <a:solidFill>
                  <a:schemeClr val="dk1"/>
                </a:solidFill>
                <a:latin typeface="Manrope"/>
                <a:ea typeface="Manrope"/>
                <a:cs typeface="Manrope"/>
                <a:sym typeface="Manrope"/>
              </a:defRPr>
            </a:lvl1pPr>
            <a:lvl2pPr marR="0" lvl="1" algn="l" rtl="0">
              <a:lnSpc>
                <a:spcPct val="100000"/>
              </a:lnSpc>
              <a:spcBef>
                <a:spcPts val="0"/>
              </a:spcBef>
              <a:spcAft>
                <a:spcPts val="0"/>
              </a:spcAft>
              <a:buClr>
                <a:schemeClr val="dk1"/>
              </a:buClr>
              <a:buSzPts val="3000"/>
              <a:buFont typeface="Manrope"/>
              <a:buNone/>
              <a:defRPr sz="3000" b="1" i="0" u="none" strike="noStrike" cap="none">
                <a:solidFill>
                  <a:schemeClr val="dk1"/>
                </a:solidFill>
                <a:latin typeface="Manrope"/>
                <a:ea typeface="Manrope"/>
                <a:cs typeface="Manrope"/>
                <a:sym typeface="Manrope"/>
              </a:defRPr>
            </a:lvl2pPr>
            <a:lvl3pPr marR="0" lvl="2" algn="l" rtl="0">
              <a:lnSpc>
                <a:spcPct val="100000"/>
              </a:lnSpc>
              <a:spcBef>
                <a:spcPts val="0"/>
              </a:spcBef>
              <a:spcAft>
                <a:spcPts val="0"/>
              </a:spcAft>
              <a:buClr>
                <a:schemeClr val="dk1"/>
              </a:buClr>
              <a:buSzPts val="3000"/>
              <a:buFont typeface="Manrope"/>
              <a:buNone/>
              <a:defRPr sz="3000" b="1" i="0" u="none" strike="noStrike" cap="none">
                <a:solidFill>
                  <a:schemeClr val="dk1"/>
                </a:solidFill>
                <a:latin typeface="Manrope"/>
                <a:ea typeface="Manrope"/>
                <a:cs typeface="Manrope"/>
                <a:sym typeface="Manrope"/>
              </a:defRPr>
            </a:lvl3pPr>
            <a:lvl4pPr marR="0" lvl="3" algn="l" rtl="0">
              <a:lnSpc>
                <a:spcPct val="100000"/>
              </a:lnSpc>
              <a:spcBef>
                <a:spcPts val="0"/>
              </a:spcBef>
              <a:spcAft>
                <a:spcPts val="0"/>
              </a:spcAft>
              <a:buClr>
                <a:schemeClr val="dk1"/>
              </a:buClr>
              <a:buSzPts val="3000"/>
              <a:buFont typeface="Manrope"/>
              <a:buNone/>
              <a:defRPr sz="3000" b="1" i="0" u="none" strike="noStrike" cap="none">
                <a:solidFill>
                  <a:schemeClr val="dk1"/>
                </a:solidFill>
                <a:latin typeface="Manrope"/>
                <a:ea typeface="Manrope"/>
                <a:cs typeface="Manrope"/>
                <a:sym typeface="Manrope"/>
              </a:defRPr>
            </a:lvl4pPr>
            <a:lvl5pPr marR="0" lvl="4" algn="l" rtl="0">
              <a:lnSpc>
                <a:spcPct val="100000"/>
              </a:lnSpc>
              <a:spcBef>
                <a:spcPts val="0"/>
              </a:spcBef>
              <a:spcAft>
                <a:spcPts val="0"/>
              </a:spcAft>
              <a:buClr>
                <a:schemeClr val="dk1"/>
              </a:buClr>
              <a:buSzPts val="3000"/>
              <a:buFont typeface="Manrope"/>
              <a:buNone/>
              <a:defRPr sz="3000" b="1" i="0" u="none" strike="noStrike" cap="none">
                <a:solidFill>
                  <a:schemeClr val="dk1"/>
                </a:solidFill>
                <a:latin typeface="Manrope"/>
                <a:ea typeface="Manrope"/>
                <a:cs typeface="Manrope"/>
                <a:sym typeface="Manrope"/>
              </a:defRPr>
            </a:lvl5pPr>
            <a:lvl6pPr marR="0" lvl="5" algn="l" rtl="0">
              <a:lnSpc>
                <a:spcPct val="100000"/>
              </a:lnSpc>
              <a:spcBef>
                <a:spcPts val="0"/>
              </a:spcBef>
              <a:spcAft>
                <a:spcPts val="0"/>
              </a:spcAft>
              <a:buClr>
                <a:schemeClr val="dk1"/>
              </a:buClr>
              <a:buSzPts val="3000"/>
              <a:buFont typeface="Manrope"/>
              <a:buNone/>
              <a:defRPr sz="3000" b="1" i="0" u="none" strike="noStrike" cap="none">
                <a:solidFill>
                  <a:schemeClr val="dk1"/>
                </a:solidFill>
                <a:latin typeface="Manrope"/>
                <a:ea typeface="Manrope"/>
                <a:cs typeface="Manrope"/>
                <a:sym typeface="Manrope"/>
              </a:defRPr>
            </a:lvl6pPr>
            <a:lvl7pPr marR="0" lvl="6" algn="l" rtl="0">
              <a:lnSpc>
                <a:spcPct val="100000"/>
              </a:lnSpc>
              <a:spcBef>
                <a:spcPts val="0"/>
              </a:spcBef>
              <a:spcAft>
                <a:spcPts val="0"/>
              </a:spcAft>
              <a:buClr>
                <a:schemeClr val="dk1"/>
              </a:buClr>
              <a:buSzPts val="3000"/>
              <a:buFont typeface="Manrope"/>
              <a:buNone/>
              <a:defRPr sz="3000" b="1" i="0" u="none" strike="noStrike" cap="none">
                <a:solidFill>
                  <a:schemeClr val="dk1"/>
                </a:solidFill>
                <a:latin typeface="Manrope"/>
                <a:ea typeface="Manrope"/>
                <a:cs typeface="Manrope"/>
                <a:sym typeface="Manrope"/>
              </a:defRPr>
            </a:lvl7pPr>
            <a:lvl8pPr marR="0" lvl="7" algn="l" rtl="0">
              <a:lnSpc>
                <a:spcPct val="100000"/>
              </a:lnSpc>
              <a:spcBef>
                <a:spcPts val="0"/>
              </a:spcBef>
              <a:spcAft>
                <a:spcPts val="0"/>
              </a:spcAft>
              <a:buClr>
                <a:schemeClr val="dk1"/>
              </a:buClr>
              <a:buSzPts val="3000"/>
              <a:buFont typeface="Manrope"/>
              <a:buNone/>
              <a:defRPr sz="3000" b="1" i="0" u="none" strike="noStrike" cap="none">
                <a:solidFill>
                  <a:schemeClr val="dk1"/>
                </a:solidFill>
                <a:latin typeface="Manrope"/>
                <a:ea typeface="Manrope"/>
                <a:cs typeface="Manrope"/>
                <a:sym typeface="Manrope"/>
              </a:defRPr>
            </a:lvl8pPr>
            <a:lvl9pPr marR="0" lvl="8" algn="l" rtl="0">
              <a:lnSpc>
                <a:spcPct val="100000"/>
              </a:lnSpc>
              <a:spcBef>
                <a:spcPts val="0"/>
              </a:spcBef>
              <a:spcAft>
                <a:spcPts val="0"/>
              </a:spcAft>
              <a:buClr>
                <a:schemeClr val="dk1"/>
              </a:buClr>
              <a:buSzPts val="3000"/>
              <a:buFont typeface="Manrope"/>
              <a:buNone/>
              <a:defRPr sz="3000" b="1" i="0" u="none" strike="noStrike" cap="none">
                <a:solidFill>
                  <a:schemeClr val="dk1"/>
                </a:solidFill>
                <a:latin typeface="Manrope"/>
                <a:ea typeface="Manrope"/>
                <a:cs typeface="Manrope"/>
                <a:sym typeface="Manrope"/>
              </a:defRPr>
            </a:lvl9pPr>
          </a:lstStyle>
          <a:p>
            <a:r>
              <a:rPr lang="en-US" dirty="0"/>
              <a:t>Re-Joining Issue</a:t>
            </a:r>
          </a:p>
        </p:txBody>
      </p:sp>
      <p:sp>
        <p:nvSpPr>
          <p:cNvPr id="15" name="Multiplication Sign 14">
            <a:extLst>
              <a:ext uri="{FF2B5EF4-FFF2-40B4-BE49-F238E27FC236}">
                <a16:creationId xmlns:a16="http://schemas.microsoft.com/office/drawing/2014/main" id="{F6120E86-BE94-D280-379A-B33DC817D62E}"/>
              </a:ext>
            </a:extLst>
          </p:cNvPr>
          <p:cNvSpPr/>
          <p:nvPr/>
        </p:nvSpPr>
        <p:spPr>
          <a:xfrm>
            <a:off x="6547088" y="2466661"/>
            <a:ext cx="448908" cy="501528"/>
          </a:xfrm>
          <a:prstGeom prst="mathMultiply">
            <a:avLst>
              <a:gd name="adj1" fmla="val 13760"/>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4320920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36"/>
          <p:cNvSpPr txBox="1">
            <a:spLocks noGrp="1"/>
          </p:cNvSpPr>
          <p:nvPr>
            <p:ph type="title"/>
          </p:nvPr>
        </p:nvSpPr>
        <p:spPr>
          <a:xfrm>
            <a:off x="713225" y="1150775"/>
            <a:ext cx="41457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Problem</a:t>
            </a:r>
            <a:endParaRPr dirty="0"/>
          </a:p>
        </p:txBody>
      </p:sp>
      <p:sp>
        <p:nvSpPr>
          <p:cNvPr id="264" name="Google Shape;264;p36"/>
          <p:cNvSpPr txBox="1">
            <a:spLocks noGrp="1"/>
          </p:cNvSpPr>
          <p:nvPr>
            <p:ph type="subTitle" idx="1"/>
          </p:nvPr>
        </p:nvSpPr>
        <p:spPr>
          <a:xfrm>
            <a:off x="713224" y="1866025"/>
            <a:ext cx="4462025" cy="2553274"/>
          </a:xfrm>
          <a:prstGeom prst="rect">
            <a:avLst/>
          </a:prstGeom>
        </p:spPr>
        <p:txBody>
          <a:bodyPr spcFirstLastPara="1" wrap="square" lIns="91425" tIns="91425" rIns="91425" bIns="91425" anchor="t" anchorCtr="0">
            <a:noAutofit/>
          </a:bodyPr>
          <a:lstStyle/>
          <a:p>
            <a:pPr marL="171450" indent="-171450"/>
            <a:r>
              <a:rPr lang="en-US" sz="1600" dirty="0"/>
              <a:t>Professors/Instructors have a lot to do, and don’t always have the time to see the mailbox</a:t>
            </a:r>
          </a:p>
          <a:p>
            <a:pPr marL="171450" indent="-171450"/>
            <a:r>
              <a:rPr lang="en-US" sz="1600" dirty="0"/>
              <a:t>Checking for mailbox and finding nothing can be annoying and a waste of time</a:t>
            </a:r>
          </a:p>
          <a:p>
            <a:pPr marL="171450" indent="-171450"/>
            <a:r>
              <a:rPr lang="en-US" sz="1600" dirty="0"/>
              <a:t>Posts can remain unchecked for a long time if professor is busy</a:t>
            </a:r>
          </a:p>
          <a:p>
            <a:pPr marL="171450" indent="-171450"/>
            <a:r>
              <a:rPr lang="en-US" sz="1600" dirty="0"/>
              <a:t>No way of knowing if post received if away (e.g., on conference/vacation)</a:t>
            </a:r>
            <a:endParaRPr sz="1600" dirty="0"/>
          </a:p>
        </p:txBody>
      </p:sp>
      <p:pic>
        <p:nvPicPr>
          <p:cNvPr id="265" name="Google Shape;265;p36"/>
          <p:cNvPicPr preferRelativeResize="0">
            <a:picLocks noGrp="1"/>
          </p:cNvPicPr>
          <p:nvPr>
            <p:ph type="pic" idx="2"/>
          </p:nvPr>
        </p:nvPicPr>
        <p:blipFill rotWithShape="1">
          <a:blip r:embed="rId3">
            <a:extLst>
              <a:ext uri="{96DAC541-7B7A-43D3-8B79-37D633B846F1}">
                <asvg:svgBlip xmlns:asvg="http://schemas.microsoft.com/office/drawing/2016/SVG/main" r:embed="rId4"/>
              </a:ext>
            </a:extLst>
          </a:blip>
          <a:srcRect l="12288" r="12288"/>
          <a:stretch/>
        </p:blipFill>
        <p:spPr>
          <a:xfrm>
            <a:off x="5643775" y="724200"/>
            <a:ext cx="2787000" cy="3695099"/>
          </a:xfrm>
          <a:prstGeom prst="rect">
            <a:avLst/>
          </a:prstGeom>
        </p:spPr>
      </p:pic>
    </p:spTree>
  </p:cSld>
  <p:clrMapOvr>
    <a:masterClrMapping/>
  </p:clrMapOvr>
  <p:transition spd="slow">
    <p:cove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41">
          <a:extLst>
            <a:ext uri="{FF2B5EF4-FFF2-40B4-BE49-F238E27FC236}">
              <a16:creationId xmlns:a16="http://schemas.microsoft.com/office/drawing/2014/main" id="{4CD11AD5-F9D9-B59E-979B-7AE0665BFBE3}"/>
            </a:ext>
          </a:extLst>
        </p:cNvPr>
        <p:cNvGrpSpPr/>
        <p:nvPr/>
      </p:nvGrpSpPr>
      <p:grpSpPr>
        <a:xfrm>
          <a:off x="0" y="0"/>
          <a:ext cx="0" cy="0"/>
          <a:chOff x="0" y="0"/>
          <a:chExt cx="0" cy="0"/>
        </a:xfrm>
      </p:grpSpPr>
      <p:sp>
        <p:nvSpPr>
          <p:cNvPr id="445" name="Google Shape;445;p46">
            <a:extLst>
              <a:ext uri="{FF2B5EF4-FFF2-40B4-BE49-F238E27FC236}">
                <a16:creationId xmlns:a16="http://schemas.microsoft.com/office/drawing/2014/main" id="{F3FE9317-DC2D-9A93-5368-36B61D9BA54C}"/>
              </a:ext>
            </a:extLst>
          </p:cNvPr>
          <p:cNvSpPr txBox="1">
            <a:spLocks noGrp="1"/>
          </p:cNvSpPr>
          <p:nvPr>
            <p:ph type="title"/>
          </p:nvPr>
        </p:nvSpPr>
        <p:spPr>
          <a:xfrm>
            <a:off x="651420" y="684730"/>
            <a:ext cx="228108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LoRaWAN</a:t>
            </a:r>
            <a:endParaRPr dirty="0"/>
          </a:p>
        </p:txBody>
      </p:sp>
      <p:grpSp>
        <p:nvGrpSpPr>
          <p:cNvPr id="44" name="Group 43">
            <a:extLst>
              <a:ext uri="{FF2B5EF4-FFF2-40B4-BE49-F238E27FC236}">
                <a16:creationId xmlns:a16="http://schemas.microsoft.com/office/drawing/2014/main" id="{B4D278DD-3EC6-7434-4C18-7680C786DEDE}"/>
              </a:ext>
            </a:extLst>
          </p:cNvPr>
          <p:cNvGrpSpPr/>
          <p:nvPr/>
        </p:nvGrpSpPr>
        <p:grpSpPr>
          <a:xfrm>
            <a:off x="2011919" y="2507525"/>
            <a:ext cx="1332681" cy="1115407"/>
            <a:chOff x="5149454" y="2524443"/>
            <a:chExt cx="1332681" cy="1115407"/>
          </a:xfrm>
        </p:grpSpPr>
        <p:sp>
          <p:nvSpPr>
            <p:cNvPr id="448" name="Google Shape;448;p46">
              <a:extLst>
                <a:ext uri="{FF2B5EF4-FFF2-40B4-BE49-F238E27FC236}">
                  <a16:creationId xmlns:a16="http://schemas.microsoft.com/office/drawing/2014/main" id="{0FE013C1-21E9-5626-97F6-698A32730D35}"/>
                </a:ext>
              </a:extLst>
            </p:cNvPr>
            <p:cNvSpPr txBox="1"/>
            <p:nvPr/>
          </p:nvSpPr>
          <p:spPr>
            <a:xfrm>
              <a:off x="5149454" y="3220150"/>
              <a:ext cx="1332681" cy="419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800" b="1" dirty="0">
                  <a:solidFill>
                    <a:schemeClr val="dk1"/>
                  </a:solidFill>
                  <a:latin typeface="Manrope"/>
                  <a:ea typeface="Manrope"/>
                  <a:cs typeface="Manrope"/>
                  <a:sym typeface="Manrope"/>
                </a:rPr>
                <a:t>LoRa Antenna</a:t>
              </a:r>
              <a:endParaRPr sz="1800" b="1" dirty="0">
                <a:solidFill>
                  <a:schemeClr val="dk1"/>
                </a:solidFill>
                <a:latin typeface="Manrope"/>
                <a:ea typeface="Manrope"/>
                <a:cs typeface="Manrope"/>
                <a:sym typeface="Manrope"/>
              </a:endParaRPr>
            </a:p>
          </p:txBody>
        </p:sp>
        <p:pic>
          <p:nvPicPr>
            <p:cNvPr id="7" name="Picture 6" descr="A black background with a black square&#10;&#10;AI-generated content may be incorrect.">
              <a:extLst>
                <a:ext uri="{FF2B5EF4-FFF2-40B4-BE49-F238E27FC236}">
                  <a16:creationId xmlns:a16="http://schemas.microsoft.com/office/drawing/2014/main" id="{F08FE376-B7DF-34A4-BECC-543BF27783C9}"/>
                </a:ext>
              </a:extLst>
            </p:cNvPr>
            <p:cNvPicPr>
              <a:picLocks noChangeAspect="1"/>
            </p:cNvPicPr>
            <p:nvPr/>
          </p:nvPicPr>
          <p:blipFill>
            <a:blip r:embed="rId3">
              <a:duotone>
                <a:schemeClr val="accent1">
                  <a:shade val="45000"/>
                  <a:satMod val="135000"/>
                </a:schemeClr>
                <a:prstClr val="white"/>
              </a:duotone>
            </a:blip>
            <a:stretch>
              <a:fillRect/>
            </a:stretch>
          </p:blipFill>
          <p:spPr>
            <a:xfrm>
              <a:off x="5612835" y="2524443"/>
              <a:ext cx="457200" cy="457200"/>
            </a:xfrm>
            <a:prstGeom prst="rect">
              <a:avLst/>
            </a:prstGeom>
          </p:spPr>
        </p:pic>
      </p:grpSp>
      <p:grpSp>
        <p:nvGrpSpPr>
          <p:cNvPr id="42" name="Group 41">
            <a:extLst>
              <a:ext uri="{FF2B5EF4-FFF2-40B4-BE49-F238E27FC236}">
                <a16:creationId xmlns:a16="http://schemas.microsoft.com/office/drawing/2014/main" id="{532D1F1D-96C8-D0E9-3794-26B55E797F86}"/>
              </a:ext>
            </a:extLst>
          </p:cNvPr>
          <p:cNvGrpSpPr/>
          <p:nvPr/>
        </p:nvGrpSpPr>
        <p:grpSpPr>
          <a:xfrm>
            <a:off x="494582" y="2520239"/>
            <a:ext cx="1850844" cy="1117627"/>
            <a:chOff x="2709588" y="2499090"/>
            <a:chExt cx="1850844" cy="1117627"/>
          </a:xfrm>
        </p:grpSpPr>
        <p:sp>
          <p:nvSpPr>
            <p:cNvPr id="449" name="Google Shape;449;p46">
              <a:extLst>
                <a:ext uri="{FF2B5EF4-FFF2-40B4-BE49-F238E27FC236}">
                  <a16:creationId xmlns:a16="http://schemas.microsoft.com/office/drawing/2014/main" id="{7CE57E0E-1921-3809-4F04-6E0E550E05D2}"/>
                </a:ext>
              </a:extLst>
            </p:cNvPr>
            <p:cNvSpPr txBox="1"/>
            <p:nvPr/>
          </p:nvSpPr>
          <p:spPr>
            <a:xfrm>
              <a:off x="2709588" y="3197017"/>
              <a:ext cx="1850844" cy="419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800" b="1" dirty="0">
                  <a:solidFill>
                    <a:schemeClr val="dk1"/>
                  </a:solidFill>
                  <a:latin typeface="Manrope"/>
                  <a:ea typeface="Manrope"/>
                  <a:cs typeface="Manrope"/>
                  <a:sym typeface="Manrope"/>
                </a:rPr>
                <a:t>ESP32 + SW1262</a:t>
              </a:r>
              <a:endParaRPr sz="1800" b="1" dirty="0">
                <a:solidFill>
                  <a:schemeClr val="dk1"/>
                </a:solidFill>
                <a:latin typeface="Manrope"/>
                <a:ea typeface="Manrope"/>
                <a:cs typeface="Manrope"/>
                <a:sym typeface="Manrope"/>
              </a:endParaRPr>
            </a:p>
          </p:txBody>
        </p:sp>
        <p:pic>
          <p:nvPicPr>
            <p:cNvPr id="9" name="Graphic 8" descr="Processor with solid fill">
              <a:extLst>
                <a:ext uri="{FF2B5EF4-FFF2-40B4-BE49-F238E27FC236}">
                  <a16:creationId xmlns:a16="http://schemas.microsoft.com/office/drawing/2014/main" id="{0740655E-AB16-6AB7-EE2E-8AA8BAAFE67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406410" y="2499090"/>
              <a:ext cx="457200" cy="457200"/>
            </a:xfrm>
            <a:prstGeom prst="rect">
              <a:avLst/>
            </a:prstGeom>
          </p:spPr>
        </p:pic>
      </p:grpSp>
      <p:grpSp>
        <p:nvGrpSpPr>
          <p:cNvPr id="19" name="Group 18">
            <a:extLst>
              <a:ext uri="{FF2B5EF4-FFF2-40B4-BE49-F238E27FC236}">
                <a16:creationId xmlns:a16="http://schemas.microsoft.com/office/drawing/2014/main" id="{F4042212-3611-804C-2843-2136DF0F6C99}"/>
              </a:ext>
            </a:extLst>
          </p:cNvPr>
          <p:cNvGrpSpPr/>
          <p:nvPr/>
        </p:nvGrpSpPr>
        <p:grpSpPr>
          <a:xfrm>
            <a:off x="6684632" y="1220652"/>
            <a:ext cx="2025128" cy="1078290"/>
            <a:chOff x="5504270" y="3354834"/>
            <a:chExt cx="2025128" cy="1078290"/>
          </a:xfrm>
        </p:grpSpPr>
        <p:sp>
          <p:nvSpPr>
            <p:cNvPr id="451" name="Google Shape;451;p46">
              <a:extLst>
                <a:ext uri="{FF2B5EF4-FFF2-40B4-BE49-F238E27FC236}">
                  <a16:creationId xmlns:a16="http://schemas.microsoft.com/office/drawing/2014/main" id="{8ECDD44E-47D7-9381-4BC7-AF33E36F9454}"/>
                </a:ext>
              </a:extLst>
            </p:cNvPr>
            <p:cNvSpPr txBox="1"/>
            <p:nvPr/>
          </p:nvSpPr>
          <p:spPr>
            <a:xfrm>
              <a:off x="5504270" y="4013424"/>
              <a:ext cx="2025128" cy="419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800" b="1" dirty="0">
                  <a:solidFill>
                    <a:schemeClr val="dk1"/>
                  </a:solidFill>
                  <a:latin typeface="Manrope"/>
                  <a:ea typeface="Manrope"/>
                  <a:cs typeface="Manrope"/>
                  <a:sym typeface="Manrope"/>
                </a:rPr>
                <a:t>Website/Mail</a:t>
              </a:r>
              <a:endParaRPr sz="1800" b="1" dirty="0">
                <a:solidFill>
                  <a:schemeClr val="dk1"/>
                </a:solidFill>
                <a:latin typeface="Manrope"/>
                <a:ea typeface="Manrope"/>
                <a:cs typeface="Manrope"/>
                <a:sym typeface="Manrope"/>
              </a:endParaRPr>
            </a:p>
          </p:txBody>
        </p:sp>
        <p:pic>
          <p:nvPicPr>
            <p:cNvPr id="13" name="Graphic 12">
              <a:extLst>
                <a:ext uri="{FF2B5EF4-FFF2-40B4-BE49-F238E27FC236}">
                  <a16:creationId xmlns:a16="http://schemas.microsoft.com/office/drawing/2014/main" id="{94B4376F-49EE-5EA5-9D66-EF1EC657487F}"/>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6288234" y="3354834"/>
              <a:ext cx="457200" cy="457200"/>
            </a:xfrm>
            <a:prstGeom prst="rect">
              <a:avLst/>
            </a:prstGeom>
          </p:spPr>
        </p:pic>
      </p:grpSp>
      <p:grpSp>
        <p:nvGrpSpPr>
          <p:cNvPr id="50" name="Group 49">
            <a:extLst>
              <a:ext uri="{FF2B5EF4-FFF2-40B4-BE49-F238E27FC236}">
                <a16:creationId xmlns:a16="http://schemas.microsoft.com/office/drawing/2014/main" id="{5A6A37C9-7868-DC82-252E-FD64BD2581B3}"/>
              </a:ext>
            </a:extLst>
          </p:cNvPr>
          <p:cNvGrpSpPr/>
          <p:nvPr/>
        </p:nvGrpSpPr>
        <p:grpSpPr>
          <a:xfrm>
            <a:off x="6598920" y="2522298"/>
            <a:ext cx="2126238" cy="795733"/>
            <a:chOff x="6598920" y="2522298"/>
            <a:chExt cx="2126238" cy="795733"/>
          </a:xfrm>
        </p:grpSpPr>
        <p:pic>
          <p:nvPicPr>
            <p:cNvPr id="21" name="Graphic 20" descr="Server with solid fill">
              <a:extLst>
                <a:ext uri="{FF2B5EF4-FFF2-40B4-BE49-F238E27FC236}">
                  <a16:creationId xmlns:a16="http://schemas.microsoft.com/office/drawing/2014/main" id="{257A1F84-5ECB-CB79-6458-DD2591E8D7E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466523" y="2522298"/>
              <a:ext cx="457200" cy="457200"/>
            </a:xfrm>
            <a:prstGeom prst="rect">
              <a:avLst/>
            </a:prstGeom>
          </p:spPr>
        </p:pic>
        <p:sp>
          <p:nvSpPr>
            <p:cNvPr id="22" name="Google Shape;447;p46">
              <a:extLst>
                <a:ext uri="{FF2B5EF4-FFF2-40B4-BE49-F238E27FC236}">
                  <a16:creationId xmlns:a16="http://schemas.microsoft.com/office/drawing/2014/main" id="{49471245-3B64-DF27-505D-82C086C1AD07}"/>
                </a:ext>
              </a:extLst>
            </p:cNvPr>
            <p:cNvSpPr txBox="1"/>
            <p:nvPr/>
          </p:nvSpPr>
          <p:spPr>
            <a:xfrm>
              <a:off x="6598920" y="2898331"/>
              <a:ext cx="2126238" cy="419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US" sz="1800" b="1" dirty="0">
                  <a:solidFill>
                    <a:schemeClr val="dk1"/>
                  </a:solidFill>
                  <a:latin typeface="Manrope"/>
                  <a:ea typeface="Manrope"/>
                  <a:cs typeface="Manrope"/>
                  <a:sym typeface="Manrope"/>
                </a:rPr>
                <a:t>Application Layer</a:t>
              </a:r>
              <a:endParaRPr sz="1800" b="1" dirty="0">
                <a:solidFill>
                  <a:schemeClr val="dk1"/>
                </a:solidFill>
                <a:latin typeface="Manrope"/>
                <a:ea typeface="Manrope"/>
                <a:cs typeface="Manrope"/>
                <a:sym typeface="Manrope"/>
              </a:endParaRPr>
            </a:p>
          </p:txBody>
        </p:sp>
      </p:grpSp>
      <p:cxnSp>
        <p:nvCxnSpPr>
          <p:cNvPr id="40" name="Straight Arrow Connector 39">
            <a:extLst>
              <a:ext uri="{FF2B5EF4-FFF2-40B4-BE49-F238E27FC236}">
                <a16:creationId xmlns:a16="http://schemas.microsoft.com/office/drawing/2014/main" id="{505B36F2-03F2-E531-E893-224EA7A61957}"/>
              </a:ext>
            </a:extLst>
          </p:cNvPr>
          <p:cNvCxnSpPr>
            <a:cxnSpLocks/>
          </p:cNvCxnSpPr>
          <p:nvPr/>
        </p:nvCxnSpPr>
        <p:spPr>
          <a:xfrm>
            <a:off x="1947784" y="2712329"/>
            <a:ext cx="342779" cy="0"/>
          </a:xfrm>
          <a:prstGeom prst="straightConnector1">
            <a:avLst/>
          </a:prstGeom>
          <a:ln>
            <a:solidFill>
              <a:srgbClr val="7030A0"/>
            </a:solidFill>
            <a:tailEnd type="triangle"/>
          </a:ln>
        </p:spPr>
        <p:style>
          <a:lnRef idx="2">
            <a:schemeClr val="accent1"/>
          </a:lnRef>
          <a:fillRef idx="0">
            <a:schemeClr val="accent1"/>
          </a:fillRef>
          <a:effectRef idx="1">
            <a:schemeClr val="accent1"/>
          </a:effectRef>
          <a:fontRef idx="minor">
            <a:schemeClr val="tx1"/>
          </a:fontRef>
        </p:style>
      </p:cxnSp>
      <p:cxnSp>
        <p:nvCxnSpPr>
          <p:cNvPr id="46" name="Straight Arrow Connector 45">
            <a:extLst>
              <a:ext uri="{FF2B5EF4-FFF2-40B4-BE49-F238E27FC236}">
                <a16:creationId xmlns:a16="http://schemas.microsoft.com/office/drawing/2014/main" id="{BBEF7C10-BE41-2B6B-BB0F-0EF957FF781F}"/>
              </a:ext>
            </a:extLst>
          </p:cNvPr>
          <p:cNvCxnSpPr>
            <a:cxnSpLocks/>
          </p:cNvCxnSpPr>
          <p:nvPr/>
        </p:nvCxnSpPr>
        <p:spPr>
          <a:xfrm>
            <a:off x="3061829" y="2727759"/>
            <a:ext cx="494171" cy="0"/>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55" name="Straight Arrow Connector 54">
            <a:extLst>
              <a:ext uri="{FF2B5EF4-FFF2-40B4-BE49-F238E27FC236}">
                <a16:creationId xmlns:a16="http://schemas.microsoft.com/office/drawing/2014/main" id="{E5BE4DC4-6C59-42D2-7CE4-6525D696BE6C}"/>
              </a:ext>
            </a:extLst>
          </p:cNvPr>
          <p:cNvCxnSpPr>
            <a:cxnSpLocks/>
            <a:stCxn id="21" idx="0"/>
            <a:endCxn id="451" idx="2"/>
          </p:cNvCxnSpPr>
          <p:nvPr/>
        </p:nvCxnSpPr>
        <p:spPr>
          <a:xfrm flipV="1">
            <a:off x="7695123" y="2298942"/>
            <a:ext cx="2073" cy="223356"/>
          </a:xfrm>
          <a:prstGeom prst="straightConnector1">
            <a:avLst/>
          </a:prstGeom>
          <a:ln>
            <a:solidFill>
              <a:srgbClr val="0070C0"/>
            </a:solidFill>
            <a:tailEnd type="triangle"/>
          </a:ln>
        </p:spPr>
        <p:style>
          <a:lnRef idx="2">
            <a:schemeClr val="accent1"/>
          </a:lnRef>
          <a:fillRef idx="0">
            <a:schemeClr val="accent1"/>
          </a:fillRef>
          <a:effectRef idx="1">
            <a:schemeClr val="accent1"/>
          </a:effectRef>
          <a:fontRef idx="minor">
            <a:schemeClr val="tx1"/>
          </a:fontRef>
        </p:style>
      </p:cxnSp>
      <p:sp>
        <p:nvSpPr>
          <p:cNvPr id="60" name="TextBox 59">
            <a:extLst>
              <a:ext uri="{FF2B5EF4-FFF2-40B4-BE49-F238E27FC236}">
                <a16:creationId xmlns:a16="http://schemas.microsoft.com/office/drawing/2014/main" id="{0A83F247-4948-1D07-F573-1D2C8A452953}"/>
              </a:ext>
            </a:extLst>
          </p:cNvPr>
          <p:cNvSpPr txBox="1"/>
          <p:nvPr/>
        </p:nvSpPr>
        <p:spPr>
          <a:xfrm>
            <a:off x="6201917" y="3578887"/>
            <a:ext cx="2222083" cy="1169551"/>
          </a:xfrm>
          <a:prstGeom prst="rect">
            <a:avLst/>
          </a:prstGeom>
          <a:noFill/>
        </p:spPr>
        <p:txBody>
          <a:bodyPr wrap="none" rtlCol="0">
            <a:spAutoFit/>
          </a:bodyPr>
          <a:lstStyle/>
          <a:p>
            <a:r>
              <a:rPr lang="en-US" b="1" dirty="0"/>
              <a:t>Legend Communication</a:t>
            </a:r>
          </a:p>
          <a:p>
            <a:r>
              <a:rPr lang="en-US" dirty="0"/>
              <a:t>Wired</a:t>
            </a:r>
            <a:br>
              <a:rPr lang="en-US" dirty="0"/>
            </a:br>
            <a:r>
              <a:rPr lang="en-US" dirty="0"/>
              <a:t>LoRaWAN</a:t>
            </a:r>
            <a:br>
              <a:rPr lang="en-US" dirty="0"/>
            </a:br>
            <a:r>
              <a:rPr lang="en-US" dirty="0"/>
              <a:t>Internal server</a:t>
            </a:r>
          </a:p>
          <a:p>
            <a:r>
              <a:rPr lang="en-US" dirty="0"/>
              <a:t>Internet</a:t>
            </a:r>
            <a:endParaRPr lang="LID4096" dirty="0"/>
          </a:p>
        </p:txBody>
      </p:sp>
      <p:cxnSp>
        <p:nvCxnSpPr>
          <p:cNvPr id="61" name="Straight Arrow Connector 60">
            <a:extLst>
              <a:ext uri="{FF2B5EF4-FFF2-40B4-BE49-F238E27FC236}">
                <a16:creationId xmlns:a16="http://schemas.microsoft.com/office/drawing/2014/main" id="{BFB66292-7FFD-C858-62F9-50CC6B28111A}"/>
              </a:ext>
            </a:extLst>
          </p:cNvPr>
          <p:cNvCxnSpPr>
            <a:cxnSpLocks/>
          </p:cNvCxnSpPr>
          <p:nvPr/>
        </p:nvCxnSpPr>
        <p:spPr>
          <a:xfrm rot="5400000" flipH="1" flipV="1">
            <a:off x="6104430" y="3807536"/>
            <a:ext cx="2782" cy="239116"/>
          </a:xfrm>
          <a:prstGeom prst="straightConnector1">
            <a:avLst/>
          </a:prstGeom>
          <a:ln>
            <a:solidFill>
              <a:srgbClr val="7030A0"/>
            </a:solidFill>
            <a:tailEnd type="triangle"/>
          </a:ln>
        </p:spPr>
        <p:style>
          <a:lnRef idx="2">
            <a:schemeClr val="accent1"/>
          </a:lnRef>
          <a:fillRef idx="0">
            <a:schemeClr val="accent1"/>
          </a:fillRef>
          <a:effectRef idx="1">
            <a:schemeClr val="accent1"/>
          </a:effectRef>
          <a:fontRef idx="minor">
            <a:schemeClr val="tx1"/>
          </a:fontRef>
        </p:style>
      </p:cxnSp>
      <p:cxnSp>
        <p:nvCxnSpPr>
          <p:cNvPr id="62" name="Straight Arrow Connector 61">
            <a:extLst>
              <a:ext uri="{FF2B5EF4-FFF2-40B4-BE49-F238E27FC236}">
                <a16:creationId xmlns:a16="http://schemas.microsoft.com/office/drawing/2014/main" id="{D7B7FD42-553A-9340-7560-E04EA25DAFDD}"/>
              </a:ext>
            </a:extLst>
          </p:cNvPr>
          <p:cNvCxnSpPr>
            <a:cxnSpLocks/>
          </p:cNvCxnSpPr>
          <p:nvPr/>
        </p:nvCxnSpPr>
        <p:spPr>
          <a:xfrm rot="5400000" flipH="1" flipV="1">
            <a:off x="6104430" y="4048825"/>
            <a:ext cx="2782" cy="239116"/>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63" name="Straight Arrow Connector 62">
            <a:extLst>
              <a:ext uri="{FF2B5EF4-FFF2-40B4-BE49-F238E27FC236}">
                <a16:creationId xmlns:a16="http://schemas.microsoft.com/office/drawing/2014/main" id="{A726F0E5-D88A-73E6-78BE-93B4A5ED2B8E}"/>
              </a:ext>
            </a:extLst>
          </p:cNvPr>
          <p:cNvCxnSpPr>
            <a:cxnSpLocks/>
          </p:cNvCxnSpPr>
          <p:nvPr/>
        </p:nvCxnSpPr>
        <p:spPr>
          <a:xfrm rot="5400000" flipH="1" flipV="1">
            <a:off x="6104430" y="4277045"/>
            <a:ext cx="2782" cy="239116"/>
          </a:xfrm>
          <a:prstGeom prst="straightConnector1">
            <a:avLst/>
          </a:prstGeom>
          <a:ln>
            <a:solidFill>
              <a:srgbClr val="0070C0"/>
            </a:solidFill>
            <a:tailEnd type="triangle"/>
          </a:ln>
        </p:spPr>
        <p:style>
          <a:lnRef idx="2">
            <a:schemeClr val="accent1"/>
          </a:lnRef>
          <a:fillRef idx="0">
            <a:schemeClr val="accent1"/>
          </a:fillRef>
          <a:effectRef idx="1">
            <a:schemeClr val="accent1"/>
          </a:effectRef>
          <a:fontRef idx="minor">
            <a:schemeClr val="tx1"/>
          </a:fontRef>
        </p:style>
      </p:cxnSp>
      <p:pic>
        <p:nvPicPr>
          <p:cNvPr id="2" name="Picture 1">
            <a:extLst>
              <a:ext uri="{FF2B5EF4-FFF2-40B4-BE49-F238E27FC236}">
                <a16:creationId xmlns:a16="http://schemas.microsoft.com/office/drawing/2014/main" id="{6F57D646-CB12-B303-5E81-9CC720CBCF5B}"/>
              </a:ext>
            </a:extLst>
          </p:cNvPr>
          <p:cNvPicPr>
            <a:picLocks noChangeAspect="1"/>
          </p:cNvPicPr>
          <p:nvPr/>
        </p:nvPicPr>
        <p:blipFill>
          <a:blip r:embed="rId10">
            <a:extLst>
              <a:ext uri="{BEBA8EAE-BF5A-486C-A8C5-ECC9F3942E4B}">
                <a14:imgProps xmlns:a14="http://schemas.microsoft.com/office/drawing/2010/main">
                  <a14:imgLayer r:embed="rId11">
                    <a14:imgEffect>
                      <a14:backgroundRemoval t="10000" b="90000" l="10000" r="90000">
                        <a14:foregroundMark x1="15111" y1="60444" x2="15111" y2="60444"/>
                        <a14:foregroundMark x1="20889" y1="60444" x2="20889" y2="60444"/>
                        <a14:foregroundMark x1="31556" y1="60000" x2="31556" y2="60000"/>
                        <a14:foregroundMark x1="16444" y1="75111" x2="16444" y2="75111"/>
                        <a14:foregroundMark x1="25778" y1="73778" x2="25778" y2="73778"/>
                        <a14:foregroundMark x1="36444" y1="72444" x2="36444" y2="72444"/>
                        <a14:foregroundMark x1="43556" y1="61333" x2="43556" y2="61333"/>
                        <a14:foregroundMark x1="48889" y1="60444" x2="48889" y2="60444"/>
                        <a14:foregroundMark x1="79556" y1="28444" x2="79556" y2="28444"/>
                        <a14:foregroundMark x1="84444" y1="24889" x2="84444" y2="24889"/>
                        <a14:foregroundMark x1="58667" y1="61778" x2="58667" y2="61778"/>
                        <a14:foregroundMark x1="64889" y1="61333" x2="64889" y2="61333"/>
                        <a14:foregroundMark x1="76889" y1="59556" x2="76889" y2="59556"/>
                        <a14:foregroundMark x1="84000" y1="60444" x2="84000" y2="60444"/>
                        <a14:foregroundMark x1="84000" y1="72889" x2="84000" y2="72889"/>
                        <a14:foregroundMark x1="73333" y1="73778" x2="73333" y2="73778"/>
                        <a14:foregroundMark x1="60889" y1="73333" x2="60889" y2="73333"/>
                        <a14:foregroundMark x1="48889" y1="74222" x2="48889" y2="74222"/>
                        <a14:backgroundMark x1="74222" y1="73333" x2="74222" y2="73333"/>
                        <a14:backgroundMark x1="45333" y1="74667" x2="45333" y2="74667"/>
                        <a14:backgroundMark x1="45444" y1="74222" x2="45778" y2="75556"/>
                        <a14:backgroundMark x1="45333" y1="73778" x2="45444" y2="74222"/>
                      </a14:backgroundRemoval>
                    </a14:imgEffect>
                  </a14:imgLayer>
                </a14:imgProps>
              </a:ext>
            </a:extLst>
          </a:blip>
          <a:stretch>
            <a:fillRect/>
          </a:stretch>
        </p:blipFill>
        <p:spPr>
          <a:xfrm>
            <a:off x="5168444" y="2214041"/>
            <a:ext cx="1252127" cy="1252127"/>
          </a:xfrm>
          <a:prstGeom prst="rect">
            <a:avLst/>
          </a:prstGeom>
        </p:spPr>
      </p:pic>
      <p:pic>
        <p:nvPicPr>
          <p:cNvPr id="3" name="Graphic 2" descr="Wireless router with solid fill">
            <a:extLst>
              <a:ext uri="{FF2B5EF4-FFF2-40B4-BE49-F238E27FC236}">
                <a16:creationId xmlns:a16="http://schemas.microsoft.com/office/drawing/2014/main" id="{6370D597-DF28-4423-B749-BCD7CF172F80}"/>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734011" y="2343031"/>
            <a:ext cx="738358" cy="738358"/>
          </a:xfrm>
          <a:prstGeom prst="rect">
            <a:avLst/>
          </a:prstGeom>
        </p:spPr>
      </p:pic>
      <p:sp>
        <p:nvSpPr>
          <p:cNvPr id="4" name="Google Shape;448;p46">
            <a:extLst>
              <a:ext uri="{FF2B5EF4-FFF2-40B4-BE49-F238E27FC236}">
                <a16:creationId xmlns:a16="http://schemas.microsoft.com/office/drawing/2014/main" id="{8649B18B-137B-DF41-ECD1-2C240CC8A135}"/>
              </a:ext>
            </a:extLst>
          </p:cNvPr>
          <p:cNvSpPr txBox="1"/>
          <p:nvPr/>
        </p:nvSpPr>
        <p:spPr>
          <a:xfrm>
            <a:off x="3436849" y="3218166"/>
            <a:ext cx="1332681" cy="419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800" b="1" dirty="0">
                <a:solidFill>
                  <a:schemeClr val="dk1"/>
                </a:solidFill>
                <a:latin typeface="Manrope"/>
                <a:ea typeface="Manrope"/>
                <a:cs typeface="Manrope"/>
                <a:sym typeface="Manrope"/>
              </a:rPr>
              <a:t>LoRaWAN Gateway</a:t>
            </a:r>
            <a:endParaRPr sz="1800" b="1" dirty="0">
              <a:solidFill>
                <a:schemeClr val="dk1"/>
              </a:solidFill>
              <a:latin typeface="Manrope"/>
              <a:ea typeface="Manrope"/>
              <a:cs typeface="Manrope"/>
              <a:sym typeface="Manrope"/>
            </a:endParaRPr>
          </a:p>
        </p:txBody>
      </p:sp>
      <p:cxnSp>
        <p:nvCxnSpPr>
          <p:cNvPr id="10" name="Straight Arrow Connector 9">
            <a:extLst>
              <a:ext uri="{FF2B5EF4-FFF2-40B4-BE49-F238E27FC236}">
                <a16:creationId xmlns:a16="http://schemas.microsoft.com/office/drawing/2014/main" id="{9B6C6BEF-EEE7-BA26-9440-CFAFB3195403}"/>
              </a:ext>
            </a:extLst>
          </p:cNvPr>
          <p:cNvCxnSpPr>
            <a:cxnSpLocks/>
          </p:cNvCxnSpPr>
          <p:nvPr/>
        </p:nvCxnSpPr>
        <p:spPr>
          <a:xfrm>
            <a:off x="4522444" y="2748839"/>
            <a:ext cx="494171" cy="0"/>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666AAB42-F584-6392-06C2-500E0FF614EA}"/>
              </a:ext>
            </a:extLst>
          </p:cNvPr>
          <p:cNvCxnSpPr>
            <a:cxnSpLocks/>
          </p:cNvCxnSpPr>
          <p:nvPr/>
        </p:nvCxnSpPr>
        <p:spPr>
          <a:xfrm>
            <a:off x="6420571" y="2712210"/>
            <a:ext cx="758232" cy="15549"/>
          </a:xfrm>
          <a:prstGeom prst="straightConnector1">
            <a:avLst/>
          </a:prstGeom>
          <a:ln>
            <a:solidFill>
              <a:schemeClr val="accent1">
                <a:lumMod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53FAE90D-B0BB-B0F2-F6E2-073C8771BF17}"/>
              </a:ext>
            </a:extLst>
          </p:cNvPr>
          <p:cNvCxnSpPr>
            <a:cxnSpLocks/>
          </p:cNvCxnSpPr>
          <p:nvPr/>
        </p:nvCxnSpPr>
        <p:spPr>
          <a:xfrm rot="5400000" flipH="1" flipV="1">
            <a:off x="6104430" y="4474114"/>
            <a:ext cx="2782" cy="239116"/>
          </a:xfrm>
          <a:prstGeom prst="straightConnector1">
            <a:avLst/>
          </a:prstGeom>
          <a:ln>
            <a:solidFill>
              <a:schemeClr val="accent1">
                <a:lumMod val="5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5" name="Google Shape;448;p46">
            <a:extLst>
              <a:ext uri="{FF2B5EF4-FFF2-40B4-BE49-F238E27FC236}">
                <a16:creationId xmlns:a16="http://schemas.microsoft.com/office/drawing/2014/main" id="{C4BE9444-9F49-59BF-B9A9-40C80E23F3F0}"/>
              </a:ext>
            </a:extLst>
          </p:cNvPr>
          <p:cNvSpPr txBox="1"/>
          <p:nvPr/>
        </p:nvSpPr>
        <p:spPr>
          <a:xfrm>
            <a:off x="753663" y="2027948"/>
            <a:ext cx="1332681" cy="419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800" b="1" dirty="0">
                <a:solidFill>
                  <a:schemeClr val="dk1"/>
                </a:solidFill>
                <a:latin typeface="Manrope"/>
                <a:ea typeface="Manrope"/>
                <a:cs typeface="Manrope"/>
                <a:sym typeface="Manrope"/>
              </a:rPr>
              <a:t>RadioLib</a:t>
            </a:r>
            <a:endParaRPr sz="1800" b="1" dirty="0">
              <a:solidFill>
                <a:schemeClr val="dk1"/>
              </a:solidFill>
              <a:latin typeface="Manrope"/>
              <a:ea typeface="Manrope"/>
              <a:cs typeface="Manrope"/>
              <a:sym typeface="Manrope"/>
            </a:endParaRPr>
          </a:p>
        </p:txBody>
      </p:sp>
      <p:pic>
        <p:nvPicPr>
          <p:cNvPr id="8" name="Graphic 7" descr="Books on shelf with solid fill">
            <a:extLst>
              <a:ext uri="{FF2B5EF4-FFF2-40B4-BE49-F238E27FC236}">
                <a16:creationId xmlns:a16="http://schemas.microsoft.com/office/drawing/2014/main" id="{05E7E022-72A5-E6ED-11A3-69DB36482377}"/>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146005" y="1586493"/>
            <a:ext cx="502599" cy="502599"/>
          </a:xfrm>
          <a:prstGeom prst="rect">
            <a:avLst/>
          </a:prstGeom>
        </p:spPr>
      </p:pic>
      <p:sp>
        <p:nvSpPr>
          <p:cNvPr id="14" name="Google Shape;445;p46">
            <a:extLst>
              <a:ext uri="{FF2B5EF4-FFF2-40B4-BE49-F238E27FC236}">
                <a16:creationId xmlns:a16="http://schemas.microsoft.com/office/drawing/2014/main" id="{822E510A-A316-5B1F-14EB-E9C6E612198D}"/>
              </a:ext>
            </a:extLst>
          </p:cNvPr>
          <p:cNvSpPr txBox="1">
            <a:spLocks/>
          </p:cNvSpPr>
          <p:nvPr/>
        </p:nvSpPr>
        <p:spPr>
          <a:xfrm>
            <a:off x="4930140" y="568133"/>
            <a:ext cx="326526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Manrope"/>
              <a:buNone/>
              <a:defRPr sz="3000" b="1" i="0" u="none" strike="noStrike" cap="none">
                <a:solidFill>
                  <a:schemeClr val="dk1"/>
                </a:solidFill>
                <a:latin typeface="Manrope"/>
                <a:ea typeface="Manrope"/>
                <a:cs typeface="Manrope"/>
                <a:sym typeface="Manrope"/>
              </a:defRPr>
            </a:lvl1pPr>
            <a:lvl2pPr marR="0" lvl="1" algn="l" rtl="0">
              <a:lnSpc>
                <a:spcPct val="100000"/>
              </a:lnSpc>
              <a:spcBef>
                <a:spcPts val="0"/>
              </a:spcBef>
              <a:spcAft>
                <a:spcPts val="0"/>
              </a:spcAft>
              <a:buClr>
                <a:schemeClr val="dk1"/>
              </a:buClr>
              <a:buSzPts val="3000"/>
              <a:buFont typeface="Manrope"/>
              <a:buNone/>
              <a:defRPr sz="3000" b="1" i="0" u="none" strike="noStrike" cap="none">
                <a:solidFill>
                  <a:schemeClr val="dk1"/>
                </a:solidFill>
                <a:latin typeface="Manrope"/>
                <a:ea typeface="Manrope"/>
                <a:cs typeface="Manrope"/>
                <a:sym typeface="Manrope"/>
              </a:defRPr>
            </a:lvl2pPr>
            <a:lvl3pPr marR="0" lvl="2" algn="l" rtl="0">
              <a:lnSpc>
                <a:spcPct val="100000"/>
              </a:lnSpc>
              <a:spcBef>
                <a:spcPts val="0"/>
              </a:spcBef>
              <a:spcAft>
                <a:spcPts val="0"/>
              </a:spcAft>
              <a:buClr>
                <a:schemeClr val="dk1"/>
              </a:buClr>
              <a:buSzPts val="3000"/>
              <a:buFont typeface="Manrope"/>
              <a:buNone/>
              <a:defRPr sz="3000" b="1" i="0" u="none" strike="noStrike" cap="none">
                <a:solidFill>
                  <a:schemeClr val="dk1"/>
                </a:solidFill>
                <a:latin typeface="Manrope"/>
                <a:ea typeface="Manrope"/>
                <a:cs typeface="Manrope"/>
                <a:sym typeface="Manrope"/>
              </a:defRPr>
            </a:lvl3pPr>
            <a:lvl4pPr marR="0" lvl="3" algn="l" rtl="0">
              <a:lnSpc>
                <a:spcPct val="100000"/>
              </a:lnSpc>
              <a:spcBef>
                <a:spcPts val="0"/>
              </a:spcBef>
              <a:spcAft>
                <a:spcPts val="0"/>
              </a:spcAft>
              <a:buClr>
                <a:schemeClr val="dk1"/>
              </a:buClr>
              <a:buSzPts val="3000"/>
              <a:buFont typeface="Manrope"/>
              <a:buNone/>
              <a:defRPr sz="3000" b="1" i="0" u="none" strike="noStrike" cap="none">
                <a:solidFill>
                  <a:schemeClr val="dk1"/>
                </a:solidFill>
                <a:latin typeface="Manrope"/>
                <a:ea typeface="Manrope"/>
                <a:cs typeface="Manrope"/>
                <a:sym typeface="Manrope"/>
              </a:defRPr>
            </a:lvl4pPr>
            <a:lvl5pPr marR="0" lvl="4" algn="l" rtl="0">
              <a:lnSpc>
                <a:spcPct val="100000"/>
              </a:lnSpc>
              <a:spcBef>
                <a:spcPts val="0"/>
              </a:spcBef>
              <a:spcAft>
                <a:spcPts val="0"/>
              </a:spcAft>
              <a:buClr>
                <a:schemeClr val="dk1"/>
              </a:buClr>
              <a:buSzPts val="3000"/>
              <a:buFont typeface="Manrope"/>
              <a:buNone/>
              <a:defRPr sz="3000" b="1" i="0" u="none" strike="noStrike" cap="none">
                <a:solidFill>
                  <a:schemeClr val="dk1"/>
                </a:solidFill>
                <a:latin typeface="Manrope"/>
                <a:ea typeface="Manrope"/>
                <a:cs typeface="Manrope"/>
                <a:sym typeface="Manrope"/>
              </a:defRPr>
            </a:lvl5pPr>
            <a:lvl6pPr marR="0" lvl="5" algn="l" rtl="0">
              <a:lnSpc>
                <a:spcPct val="100000"/>
              </a:lnSpc>
              <a:spcBef>
                <a:spcPts val="0"/>
              </a:spcBef>
              <a:spcAft>
                <a:spcPts val="0"/>
              </a:spcAft>
              <a:buClr>
                <a:schemeClr val="dk1"/>
              </a:buClr>
              <a:buSzPts val="3000"/>
              <a:buFont typeface="Manrope"/>
              <a:buNone/>
              <a:defRPr sz="3000" b="1" i="0" u="none" strike="noStrike" cap="none">
                <a:solidFill>
                  <a:schemeClr val="dk1"/>
                </a:solidFill>
                <a:latin typeface="Manrope"/>
                <a:ea typeface="Manrope"/>
                <a:cs typeface="Manrope"/>
                <a:sym typeface="Manrope"/>
              </a:defRPr>
            </a:lvl6pPr>
            <a:lvl7pPr marR="0" lvl="6" algn="l" rtl="0">
              <a:lnSpc>
                <a:spcPct val="100000"/>
              </a:lnSpc>
              <a:spcBef>
                <a:spcPts val="0"/>
              </a:spcBef>
              <a:spcAft>
                <a:spcPts val="0"/>
              </a:spcAft>
              <a:buClr>
                <a:schemeClr val="dk1"/>
              </a:buClr>
              <a:buSzPts val="3000"/>
              <a:buFont typeface="Manrope"/>
              <a:buNone/>
              <a:defRPr sz="3000" b="1" i="0" u="none" strike="noStrike" cap="none">
                <a:solidFill>
                  <a:schemeClr val="dk1"/>
                </a:solidFill>
                <a:latin typeface="Manrope"/>
                <a:ea typeface="Manrope"/>
                <a:cs typeface="Manrope"/>
                <a:sym typeface="Manrope"/>
              </a:defRPr>
            </a:lvl7pPr>
            <a:lvl8pPr marR="0" lvl="7" algn="l" rtl="0">
              <a:lnSpc>
                <a:spcPct val="100000"/>
              </a:lnSpc>
              <a:spcBef>
                <a:spcPts val="0"/>
              </a:spcBef>
              <a:spcAft>
                <a:spcPts val="0"/>
              </a:spcAft>
              <a:buClr>
                <a:schemeClr val="dk1"/>
              </a:buClr>
              <a:buSzPts val="3000"/>
              <a:buFont typeface="Manrope"/>
              <a:buNone/>
              <a:defRPr sz="3000" b="1" i="0" u="none" strike="noStrike" cap="none">
                <a:solidFill>
                  <a:schemeClr val="dk1"/>
                </a:solidFill>
                <a:latin typeface="Manrope"/>
                <a:ea typeface="Manrope"/>
                <a:cs typeface="Manrope"/>
                <a:sym typeface="Manrope"/>
              </a:defRPr>
            </a:lvl8pPr>
            <a:lvl9pPr marR="0" lvl="8" algn="l" rtl="0">
              <a:lnSpc>
                <a:spcPct val="100000"/>
              </a:lnSpc>
              <a:spcBef>
                <a:spcPts val="0"/>
              </a:spcBef>
              <a:spcAft>
                <a:spcPts val="0"/>
              </a:spcAft>
              <a:buClr>
                <a:schemeClr val="dk1"/>
              </a:buClr>
              <a:buSzPts val="3000"/>
              <a:buFont typeface="Manrope"/>
              <a:buNone/>
              <a:defRPr sz="3000" b="1" i="0" u="none" strike="noStrike" cap="none">
                <a:solidFill>
                  <a:schemeClr val="dk1"/>
                </a:solidFill>
                <a:latin typeface="Manrope"/>
                <a:ea typeface="Manrope"/>
                <a:cs typeface="Manrope"/>
                <a:sym typeface="Manrope"/>
              </a:defRPr>
            </a:lvl9pPr>
          </a:lstStyle>
          <a:p>
            <a:r>
              <a:rPr lang="en-US" dirty="0"/>
              <a:t>Re-Joining Issue</a:t>
            </a:r>
          </a:p>
        </p:txBody>
      </p:sp>
      <p:pic>
        <p:nvPicPr>
          <p:cNvPr id="16" name="Graphic 15" descr="Database with solid fill">
            <a:extLst>
              <a:ext uri="{FF2B5EF4-FFF2-40B4-BE49-F238E27FC236}">
                <a16:creationId xmlns:a16="http://schemas.microsoft.com/office/drawing/2014/main" id="{29E83D44-9298-ECA5-9991-001C71C0C7B4}"/>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099003" y="3652800"/>
            <a:ext cx="596601" cy="596601"/>
          </a:xfrm>
          <a:prstGeom prst="rect">
            <a:avLst/>
          </a:prstGeom>
        </p:spPr>
      </p:pic>
      <p:sp>
        <p:nvSpPr>
          <p:cNvPr id="18" name="Google Shape;448;p46">
            <a:extLst>
              <a:ext uri="{FF2B5EF4-FFF2-40B4-BE49-F238E27FC236}">
                <a16:creationId xmlns:a16="http://schemas.microsoft.com/office/drawing/2014/main" id="{A20212CC-E869-C852-78FF-2C01A3567F93}"/>
              </a:ext>
            </a:extLst>
          </p:cNvPr>
          <p:cNvSpPr txBox="1"/>
          <p:nvPr/>
        </p:nvSpPr>
        <p:spPr>
          <a:xfrm>
            <a:off x="730962" y="4248920"/>
            <a:ext cx="1332681" cy="419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800" b="1" dirty="0">
                <a:solidFill>
                  <a:schemeClr val="dk1"/>
                </a:solidFill>
                <a:latin typeface="Manrope"/>
                <a:ea typeface="Manrope"/>
                <a:cs typeface="Manrope"/>
                <a:sym typeface="Manrope"/>
              </a:rPr>
              <a:t>NVM</a:t>
            </a:r>
            <a:endParaRPr sz="1800" b="1" dirty="0">
              <a:solidFill>
                <a:schemeClr val="dk1"/>
              </a:solidFill>
              <a:latin typeface="Manrope"/>
              <a:ea typeface="Manrope"/>
              <a:cs typeface="Manrope"/>
              <a:sym typeface="Manrope"/>
            </a:endParaRPr>
          </a:p>
        </p:txBody>
      </p:sp>
      <p:cxnSp>
        <p:nvCxnSpPr>
          <p:cNvPr id="20" name="Straight Arrow Connector 19">
            <a:extLst>
              <a:ext uri="{FF2B5EF4-FFF2-40B4-BE49-F238E27FC236}">
                <a16:creationId xmlns:a16="http://schemas.microsoft.com/office/drawing/2014/main" id="{7D16DD3B-E1F4-0904-9526-3F97D50DB7B1}"/>
              </a:ext>
            </a:extLst>
          </p:cNvPr>
          <p:cNvCxnSpPr>
            <a:cxnSpLocks/>
            <a:stCxn id="2" idx="2"/>
          </p:cNvCxnSpPr>
          <p:nvPr/>
        </p:nvCxnSpPr>
        <p:spPr>
          <a:xfrm rot="5400000">
            <a:off x="3576827" y="1800599"/>
            <a:ext cx="552112" cy="3883250"/>
          </a:xfrm>
          <a:prstGeom prst="bentConnector2">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5849695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F59EA1B7-B83E-F2E5-FAA9-8B83541F0F8B}"/>
              </a:ext>
            </a:extLst>
          </p:cNvPr>
          <p:cNvSpPr>
            <a:spLocks noGrp="1"/>
          </p:cNvSpPr>
          <p:nvPr>
            <p:ph type="title"/>
          </p:nvPr>
        </p:nvSpPr>
        <p:spPr/>
        <p:txBody>
          <a:bodyPr/>
          <a:lstStyle/>
          <a:p>
            <a:r>
              <a:rPr lang="en-US" dirty="0"/>
              <a:t>Application Layer</a:t>
            </a:r>
          </a:p>
        </p:txBody>
      </p:sp>
      <p:sp>
        <p:nvSpPr>
          <p:cNvPr id="10" name="Subtitle 9">
            <a:extLst>
              <a:ext uri="{FF2B5EF4-FFF2-40B4-BE49-F238E27FC236}">
                <a16:creationId xmlns:a16="http://schemas.microsoft.com/office/drawing/2014/main" id="{35E65C5F-BDC0-F1D5-7D94-D5D6160D9FBF}"/>
              </a:ext>
            </a:extLst>
          </p:cNvPr>
          <p:cNvSpPr>
            <a:spLocks noGrp="1"/>
          </p:cNvSpPr>
          <p:nvPr>
            <p:ph type="subTitle" idx="1"/>
          </p:nvPr>
        </p:nvSpPr>
        <p:spPr>
          <a:xfrm>
            <a:off x="426720" y="1866025"/>
            <a:ext cx="4432205" cy="2298300"/>
          </a:xfrm>
        </p:spPr>
        <p:txBody>
          <a:bodyPr/>
          <a:lstStyle/>
          <a:p>
            <a:r>
              <a:rPr lang="en-US" sz="1600" dirty="0"/>
              <a:t>Decoding the Payload</a:t>
            </a:r>
          </a:p>
          <a:p>
            <a:r>
              <a:rPr lang="en-US" sz="1600" dirty="0"/>
              <a:t>Mapping Device ID to Specific User Email</a:t>
            </a:r>
          </a:p>
          <a:p>
            <a:r>
              <a:rPr lang="en-US" sz="1600" dirty="0"/>
              <a:t>Providing User Interface</a:t>
            </a:r>
          </a:p>
          <a:p>
            <a:endParaRPr lang="en-US" dirty="0"/>
          </a:p>
          <a:p>
            <a:endParaRPr lang="en-US" dirty="0"/>
          </a:p>
        </p:txBody>
      </p:sp>
      <p:pic>
        <p:nvPicPr>
          <p:cNvPr id="13" name="Picture Placeholder 12">
            <a:extLst>
              <a:ext uri="{FF2B5EF4-FFF2-40B4-BE49-F238E27FC236}">
                <a16:creationId xmlns:a16="http://schemas.microsoft.com/office/drawing/2014/main" id="{D6154795-48D5-ACF8-D0DE-76D63F8590AC}"/>
              </a:ext>
            </a:extLst>
          </p:cNvPr>
          <p:cNvPicPr>
            <a:picLocks noGrp="1" noChangeAspect="1"/>
          </p:cNvPicPr>
          <p:nvPr>
            <p:ph type="pic" idx="2"/>
          </p:nvPr>
        </p:nvPicPr>
        <p:blipFill>
          <a:blip r:embed="rId2"/>
          <a:srcRect l="-60" r="88"/>
          <a:stretch>
            <a:fillRect/>
          </a:stretch>
        </p:blipFill>
        <p:spPr>
          <a:xfrm>
            <a:off x="67486" y="5779434"/>
            <a:ext cx="8426370" cy="1538807"/>
          </a:xfrm>
        </p:spPr>
      </p:pic>
      <p:grpSp>
        <p:nvGrpSpPr>
          <p:cNvPr id="26" name="Group 25">
            <a:extLst>
              <a:ext uri="{FF2B5EF4-FFF2-40B4-BE49-F238E27FC236}">
                <a16:creationId xmlns:a16="http://schemas.microsoft.com/office/drawing/2014/main" id="{C4137F77-1A16-CDDF-2BEE-DA5A520A5142}"/>
              </a:ext>
            </a:extLst>
          </p:cNvPr>
          <p:cNvGrpSpPr/>
          <p:nvPr/>
        </p:nvGrpSpPr>
        <p:grpSpPr>
          <a:xfrm>
            <a:off x="5730240" y="6038081"/>
            <a:ext cx="2961736" cy="2560320"/>
            <a:chOff x="5532120" y="1083395"/>
            <a:chExt cx="2961736" cy="2560320"/>
          </a:xfrm>
        </p:grpSpPr>
        <p:sp>
          <p:nvSpPr>
            <p:cNvPr id="14" name="Rectangle 13">
              <a:extLst>
                <a:ext uri="{FF2B5EF4-FFF2-40B4-BE49-F238E27FC236}">
                  <a16:creationId xmlns:a16="http://schemas.microsoft.com/office/drawing/2014/main" id="{078C08C7-78BE-760B-B8A2-2EDA8BD266E0}"/>
                </a:ext>
              </a:extLst>
            </p:cNvPr>
            <p:cNvSpPr/>
            <p:nvPr/>
          </p:nvSpPr>
          <p:spPr>
            <a:xfrm>
              <a:off x="5532120" y="1083395"/>
              <a:ext cx="868680" cy="64008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EBEF21D9-F734-3F1C-6C12-C9DF64628C8E}"/>
                </a:ext>
              </a:extLst>
            </p:cNvPr>
            <p:cNvSpPr/>
            <p:nvPr/>
          </p:nvSpPr>
          <p:spPr>
            <a:xfrm>
              <a:off x="5532120" y="1723475"/>
              <a:ext cx="868680" cy="64008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2B80F1EB-154D-D48E-A18C-345B63500FDC}"/>
                </a:ext>
              </a:extLst>
            </p:cNvPr>
            <p:cNvSpPr/>
            <p:nvPr/>
          </p:nvSpPr>
          <p:spPr>
            <a:xfrm>
              <a:off x="5532120" y="2363555"/>
              <a:ext cx="868680" cy="64008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E3013C5-9F54-3DD1-165D-5A052B22BB99}"/>
                </a:ext>
              </a:extLst>
            </p:cNvPr>
            <p:cNvSpPr/>
            <p:nvPr/>
          </p:nvSpPr>
          <p:spPr>
            <a:xfrm>
              <a:off x="5532120" y="3003635"/>
              <a:ext cx="868680" cy="64008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Arrow Connector 17">
              <a:extLst>
                <a:ext uri="{FF2B5EF4-FFF2-40B4-BE49-F238E27FC236}">
                  <a16:creationId xmlns:a16="http://schemas.microsoft.com/office/drawing/2014/main" id="{C29903EE-0FA3-1ED2-E769-FA6EDE91E409}"/>
                </a:ext>
              </a:extLst>
            </p:cNvPr>
            <p:cNvCxnSpPr>
              <a:cxnSpLocks/>
            </p:cNvCxnSpPr>
            <p:nvPr/>
          </p:nvCxnSpPr>
          <p:spPr>
            <a:xfrm>
              <a:off x="6513689" y="1432359"/>
              <a:ext cx="494171" cy="0"/>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102D73BD-E8DC-03CE-CFB4-1E38B694E02D}"/>
                </a:ext>
              </a:extLst>
            </p:cNvPr>
            <p:cNvCxnSpPr>
              <a:cxnSpLocks/>
            </p:cNvCxnSpPr>
            <p:nvPr/>
          </p:nvCxnSpPr>
          <p:spPr>
            <a:xfrm>
              <a:off x="6513689" y="2034339"/>
              <a:ext cx="494171" cy="0"/>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20" name="Straight Arrow Connector 19">
              <a:extLst>
                <a:ext uri="{FF2B5EF4-FFF2-40B4-BE49-F238E27FC236}">
                  <a16:creationId xmlns:a16="http://schemas.microsoft.com/office/drawing/2014/main" id="{F1320278-3C72-6A25-F192-05B4F724E634}"/>
                </a:ext>
              </a:extLst>
            </p:cNvPr>
            <p:cNvCxnSpPr>
              <a:cxnSpLocks/>
            </p:cNvCxnSpPr>
            <p:nvPr/>
          </p:nvCxnSpPr>
          <p:spPr>
            <a:xfrm>
              <a:off x="6513689" y="2636319"/>
              <a:ext cx="494171" cy="0"/>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D088154C-2439-4C73-CBC3-626482804937}"/>
                </a:ext>
              </a:extLst>
            </p:cNvPr>
            <p:cNvCxnSpPr>
              <a:cxnSpLocks/>
            </p:cNvCxnSpPr>
            <p:nvPr/>
          </p:nvCxnSpPr>
          <p:spPr>
            <a:xfrm>
              <a:off x="6513689" y="3238299"/>
              <a:ext cx="494171" cy="0"/>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sp>
          <p:nvSpPr>
            <p:cNvPr id="22" name="Google Shape;448;p46">
              <a:extLst>
                <a:ext uri="{FF2B5EF4-FFF2-40B4-BE49-F238E27FC236}">
                  <a16:creationId xmlns:a16="http://schemas.microsoft.com/office/drawing/2014/main" id="{A545EA55-0C68-279D-51D2-A565044C5B89}"/>
                </a:ext>
              </a:extLst>
            </p:cNvPr>
            <p:cNvSpPr txBox="1"/>
            <p:nvPr/>
          </p:nvSpPr>
          <p:spPr>
            <a:xfrm>
              <a:off x="7007860" y="1247042"/>
              <a:ext cx="1332681" cy="419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800" b="1" dirty="0">
                  <a:solidFill>
                    <a:schemeClr val="dk1"/>
                  </a:solidFill>
                  <a:latin typeface="Manrope"/>
                  <a:ea typeface="Manrope"/>
                  <a:cs typeface="Manrope"/>
                  <a:sym typeface="Manrope"/>
                </a:rPr>
                <a:t>Device ID</a:t>
              </a:r>
              <a:endParaRPr sz="1800" b="1" dirty="0">
                <a:solidFill>
                  <a:schemeClr val="dk1"/>
                </a:solidFill>
                <a:latin typeface="Manrope"/>
                <a:ea typeface="Manrope"/>
                <a:cs typeface="Manrope"/>
                <a:sym typeface="Manrope"/>
              </a:endParaRPr>
            </a:p>
          </p:txBody>
        </p:sp>
        <p:sp>
          <p:nvSpPr>
            <p:cNvPr id="23" name="Google Shape;448;p46">
              <a:extLst>
                <a:ext uri="{FF2B5EF4-FFF2-40B4-BE49-F238E27FC236}">
                  <a16:creationId xmlns:a16="http://schemas.microsoft.com/office/drawing/2014/main" id="{86D422D4-4EFE-D721-E0ED-E3ADEF3A04C2}"/>
                </a:ext>
              </a:extLst>
            </p:cNvPr>
            <p:cNvSpPr txBox="1"/>
            <p:nvPr/>
          </p:nvSpPr>
          <p:spPr>
            <a:xfrm>
              <a:off x="7007860" y="1875435"/>
              <a:ext cx="1485996" cy="419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800" b="1" dirty="0">
                  <a:solidFill>
                    <a:schemeClr val="dk1"/>
                  </a:solidFill>
                  <a:latin typeface="Manrope"/>
                  <a:ea typeface="Manrope"/>
                  <a:cs typeface="Manrope"/>
                  <a:sym typeface="Manrope"/>
                </a:rPr>
                <a:t>Mail Status</a:t>
              </a:r>
              <a:endParaRPr sz="1800" b="1" dirty="0">
                <a:solidFill>
                  <a:schemeClr val="dk1"/>
                </a:solidFill>
                <a:latin typeface="Manrope"/>
                <a:ea typeface="Manrope"/>
                <a:cs typeface="Manrope"/>
                <a:sym typeface="Manrope"/>
              </a:endParaRPr>
            </a:p>
          </p:txBody>
        </p:sp>
        <p:sp>
          <p:nvSpPr>
            <p:cNvPr id="24" name="Google Shape;448;p46">
              <a:extLst>
                <a:ext uri="{FF2B5EF4-FFF2-40B4-BE49-F238E27FC236}">
                  <a16:creationId xmlns:a16="http://schemas.microsoft.com/office/drawing/2014/main" id="{82F0F02F-379D-1AC8-6EF2-A219E4F5D685}"/>
                </a:ext>
              </a:extLst>
            </p:cNvPr>
            <p:cNvSpPr txBox="1"/>
            <p:nvPr/>
          </p:nvSpPr>
          <p:spPr>
            <a:xfrm>
              <a:off x="6931202" y="2452882"/>
              <a:ext cx="1485996" cy="419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800" b="1" dirty="0">
                  <a:solidFill>
                    <a:schemeClr val="dk1"/>
                  </a:solidFill>
                  <a:latin typeface="Manrope"/>
                  <a:ea typeface="Manrope"/>
                  <a:cs typeface="Manrope"/>
                  <a:sym typeface="Manrope"/>
                </a:rPr>
                <a:t>Battery ID</a:t>
              </a:r>
              <a:endParaRPr sz="1800" b="1" dirty="0">
                <a:solidFill>
                  <a:schemeClr val="dk1"/>
                </a:solidFill>
                <a:latin typeface="Manrope"/>
                <a:ea typeface="Manrope"/>
                <a:cs typeface="Manrope"/>
                <a:sym typeface="Manrope"/>
              </a:endParaRPr>
            </a:p>
          </p:txBody>
        </p:sp>
        <p:sp>
          <p:nvSpPr>
            <p:cNvPr id="25" name="Google Shape;448;p46">
              <a:extLst>
                <a:ext uri="{FF2B5EF4-FFF2-40B4-BE49-F238E27FC236}">
                  <a16:creationId xmlns:a16="http://schemas.microsoft.com/office/drawing/2014/main" id="{E6A42A4B-1C1C-37EF-74D2-923E24171EBE}"/>
                </a:ext>
              </a:extLst>
            </p:cNvPr>
            <p:cNvSpPr txBox="1"/>
            <p:nvPr/>
          </p:nvSpPr>
          <p:spPr>
            <a:xfrm>
              <a:off x="6931202" y="3224015"/>
              <a:ext cx="1485996" cy="419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800" b="1" dirty="0">
                  <a:solidFill>
                    <a:schemeClr val="dk1"/>
                  </a:solidFill>
                  <a:latin typeface="Manrope"/>
                  <a:ea typeface="Manrope"/>
                  <a:cs typeface="Manrope"/>
                  <a:sym typeface="Manrope"/>
                </a:rPr>
                <a:t>Battery Status</a:t>
              </a:r>
              <a:endParaRPr sz="1800" b="1" dirty="0">
                <a:solidFill>
                  <a:schemeClr val="dk1"/>
                </a:solidFill>
                <a:latin typeface="Manrope"/>
                <a:ea typeface="Manrope"/>
                <a:cs typeface="Manrope"/>
                <a:sym typeface="Manrope"/>
              </a:endParaRPr>
            </a:p>
          </p:txBody>
        </p:sp>
      </p:grpSp>
      <p:grpSp>
        <p:nvGrpSpPr>
          <p:cNvPr id="31" name="Group 30">
            <a:extLst>
              <a:ext uri="{FF2B5EF4-FFF2-40B4-BE49-F238E27FC236}">
                <a16:creationId xmlns:a16="http://schemas.microsoft.com/office/drawing/2014/main" id="{2CB7D35C-5F56-2691-F6BC-F10ABFAF96A4}"/>
              </a:ext>
            </a:extLst>
          </p:cNvPr>
          <p:cNvGrpSpPr/>
          <p:nvPr/>
        </p:nvGrpSpPr>
        <p:grpSpPr>
          <a:xfrm>
            <a:off x="6462072" y="9702792"/>
            <a:ext cx="1388248" cy="1671408"/>
            <a:chOff x="6435197" y="731075"/>
            <a:chExt cx="1388248" cy="1671408"/>
          </a:xfrm>
        </p:grpSpPr>
        <p:sp>
          <p:nvSpPr>
            <p:cNvPr id="27" name="Google Shape;448;p46">
              <a:extLst>
                <a:ext uri="{FF2B5EF4-FFF2-40B4-BE49-F238E27FC236}">
                  <a16:creationId xmlns:a16="http://schemas.microsoft.com/office/drawing/2014/main" id="{2B84BE2D-328B-B96F-4E52-14A63AA11F35}"/>
                </a:ext>
              </a:extLst>
            </p:cNvPr>
            <p:cNvSpPr txBox="1"/>
            <p:nvPr/>
          </p:nvSpPr>
          <p:spPr>
            <a:xfrm>
              <a:off x="6462981" y="731075"/>
              <a:ext cx="1332681" cy="419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800" b="1" dirty="0">
                  <a:solidFill>
                    <a:schemeClr val="dk1"/>
                  </a:solidFill>
                  <a:latin typeface="Manrope"/>
                  <a:ea typeface="Manrope"/>
                  <a:cs typeface="Manrope"/>
                  <a:sym typeface="Manrope"/>
                </a:rPr>
                <a:t>Device ID</a:t>
              </a:r>
              <a:endParaRPr sz="1800" b="1" dirty="0">
                <a:solidFill>
                  <a:schemeClr val="dk1"/>
                </a:solidFill>
                <a:latin typeface="Manrope"/>
                <a:ea typeface="Manrope"/>
                <a:cs typeface="Manrope"/>
                <a:sym typeface="Manrope"/>
              </a:endParaRPr>
            </a:p>
          </p:txBody>
        </p:sp>
        <p:cxnSp>
          <p:nvCxnSpPr>
            <p:cNvPr id="28" name="Straight Arrow Connector 27">
              <a:extLst>
                <a:ext uri="{FF2B5EF4-FFF2-40B4-BE49-F238E27FC236}">
                  <a16:creationId xmlns:a16="http://schemas.microsoft.com/office/drawing/2014/main" id="{F120396D-3D61-3A69-BC28-607EC160930E}"/>
                </a:ext>
              </a:extLst>
            </p:cNvPr>
            <p:cNvCxnSpPr>
              <a:cxnSpLocks/>
            </p:cNvCxnSpPr>
            <p:nvPr/>
          </p:nvCxnSpPr>
          <p:spPr>
            <a:xfrm>
              <a:off x="7129322" y="1150923"/>
              <a:ext cx="0" cy="715102"/>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sp>
          <p:nvSpPr>
            <p:cNvPr id="30" name="Google Shape;448;p46">
              <a:extLst>
                <a:ext uri="{FF2B5EF4-FFF2-40B4-BE49-F238E27FC236}">
                  <a16:creationId xmlns:a16="http://schemas.microsoft.com/office/drawing/2014/main" id="{1C1220F3-42BC-A6D0-25EA-82B8B41D3E4A}"/>
                </a:ext>
              </a:extLst>
            </p:cNvPr>
            <p:cNvSpPr txBox="1"/>
            <p:nvPr/>
          </p:nvSpPr>
          <p:spPr>
            <a:xfrm>
              <a:off x="6435197" y="1982783"/>
              <a:ext cx="1388248" cy="419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800" b="1" dirty="0">
                  <a:solidFill>
                    <a:schemeClr val="dk1"/>
                  </a:solidFill>
                  <a:latin typeface="Manrope"/>
                  <a:ea typeface="Manrope"/>
                  <a:cs typeface="Manrope"/>
                  <a:sym typeface="Manrope"/>
                </a:rPr>
                <a:t>User Email</a:t>
              </a:r>
              <a:endParaRPr sz="1800" b="1" dirty="0">
                <a:solidFill>
                  <a:schemeClr val="dk1"/>
                </a:solidFill>
                <a:latin typeface="Manrope"/>
                <a:ea typeface="Manrope"/>
                <a:cs typeface="Manrope"/>
                <a:sym typeface="Manrope"/>
              </a:endParaRPr>
            </a:p>
          </p:txBody>
        </p:sp>
      </p:grpSp>
    </p:spTree>
    <p:extLst>
      <p:ext uri="{BB962C8B-B14F-4D97-AF65-F5344CB8AC3E}">
        <p14:creationId xmlns:p14="http://schemas.microsoft.com/office/powerpoint/2010/main" val="3358333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xEl>
                                              <p:pRg st="1" end="1"/>
                                            </p:txEl>
                                          </p:spTgt>
                                        </p:tgtEl>
                                        <p:attrNameLst>
                                          <p:attrName>style.visibility</p:attrName>
                                        </p:attrNameLst>
                                      </p:cBhvr>
                                      <p:to>
                                        <p:strVal val="visible"/>
                                      </p:to>
                                    </p:set>
                                    <p:animEffect transition="in" filter="fade">
                                      <p:cBhvr>
                                        <p:cTn id="12" dur="500"/>
                                        <p:tgtEl>
                                          <p:spTgt spid="1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xEl>
                                              <p:pRg st="2" end="2"/>
                                            </p:txEl>
                                          </p:spTgt>
                                        </p:tgtEl>
                                        <p:attrNameLst>
                                          <p:attrName>style.visibility</p:attrName>
                                        </p:attrNameLst>
                                      </p:cBhvr>
                                      <p:to>
                                        <p:strVal val="visible"/>
                                      </p:to>
                                    </p:set>
                                    <p:animEffect transition="in" filter="fade">
                                      <p:cBhvr>
                                        <p:cTn id="17" dur="500"/>
                                        <p:tgtEl>
                                          <p:spTgt spid="10">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08E4DE-6C91-6024-5A11-ED92A3661BBB}"/>
            </a:ext>
          </a:extLst>
        </p:cNvPr>
        <p:cNvGrpSpPr/>
        <p:nvPr/>
      </p:nvGrpSpPr>
      <p:grpSpPr>
        <a:xfrm>
          <a:off x="0" y="0"/>
          <a:ext cx="0" cy="0"/>
          <a:chOff x="0" y="0"/>
          <a:chExt cx="0" cy="0"/>
        </a:xfrm>
      </p:grpSpPr>
      <p:sp>
        <p:nvSpPr>
          <p:cNvPr id="9" name="Title 8">
            <a:extLst>
              <a:ext uri="{FF2B5EF4-FFF2-40B4-BE49-F238E27FC236}">
                <a16:creationId xmlns:a16="http://schemas.microsoft.com/office/drawing/2014/main" id="{ED0AFB8F-E206-862E-4429-46A4214D26E0}"/>
              </a:ext>
            </a:extLst>
          </p:cNvPr>
          <p:cNvSpPr>
            <a:spLocks noGrp="1"/>
          </p:cNvSpPr>
          <p:nvPr>
            <p:ph type="title"/>
          </p:nvPr>
        </p:nvSpPr>
        <p:spPr/>
        <p:txBody>
          <a:bodyPr/>
          <a:lstStyle/>
          <a:p>
            <a:r>
              <a:rPr lang="en-US" dirty="0"/>
              <a:t>Application Layer</a:t>
            </a:r>
          </a:p>
        </p:txBody>
      </p:sp>
      <p:sp>
        <p:nvSpPr>
          <p:cNvPr id="10" name="Subtitle 9">
            <a:extLst>
              <a:ext uri="{FF2B5EF4-FFF2-40B4-BE49-F238E27FC236}">
                <a16:creationId xmlns:a16="http://schemas.microsoft.com/office/drawing/2014/main" id="{2B29F12F-F713-38D3-FB33-DF1F808BBEED}"/>
              </a:ext>
            </a:extLst>
          </p:cNvPr>
          <p:cNvSpPr>
            <a:spLocks noGrp="1"/>
          </p:cNvSpPr>
          <p:nvPr>
            <p:ph type="subTitle" idx="1"/>
          </p:nvPr>
        </p:nvSpPr>
        <p:spPr>
          <a:xfrm>
            <a:off x="426720" y="1866025"/>
            <a:ext cx="4432205" cy="2298300"/>
          </a:xfrm>
        </p:spPr>
        <p:txBody>
          <a:bodyPr/>
          <a:lstStyle/>
          <a:p>
            <a:r>
              <a:rPr lang="en-US" sz="1600" dirty="0"/>
              <a:t>Decoding the Payload</a:t>
            </a:r>
          </a:p>
          <a:p>
            <a:r>
              <a:rPr lang="en-US" sz="1600" dirty="0"/>
              <a:t>Mapping Device ID to Specific User Email</a:t>
            </a:r>
          </a:p>
          <a:p>
            <a:r>
              <a:rPr lang="en-US" sz="1600" dirty="0"/>
              <a:t>Providing User Interface</a:t>
            </a:r>
          </a:p>
          <a:p>
            <a:endParaRPr lang="en-US" dirty="0"/>
          </a:p>
          <a:p>
            <a:endParaRPr lang="en-US" dirty="0"/>
          </a:p>
        </p:txBody>
      </p:sp>
      <p:pic>
        <p:nvPicPr>
          <p:cNvPr id="13" name="Picture Placeholder 12">
            <a:extLst>
              <a:ext uri="{FF2B5EF4-FFF2-40B4-BE49-F238E27FC236}">
                <a16:creationId xmlns:a16="http://schemas.microsoft.com/office/drawing/2014/main" id="{EAF93B58-9C0B-D8D5-420E-957983854595}"/>
              </a:ext>
            </a:extLst>
          </p:cNvPr>
          <p:cNvPicPr>
            <a:picLocks noGrp="1" noChangeAspect="1"/>
          </p:cNvPicPr>
          <p:nvPr>
            <p:ph type="pic" idx="2"/>
          </p:nvPr>
        </p:nvPicPr>
        <p:blipFill>
          <a:blip r:embed="rId2"/>
          <a:srcRect l="-60" r="88"/>
          <a:stretch>
            <a:fillRect/>
          </a:stretch>
        </p:blipFill>
        <p:spPr>
          <a:xfrm>
            <a:off x="67486" y="5779434"/>
            <a:ext cx="8426370" cy="1538807"/>
          </a:xfrm>
        </p:spPr>
      </p:pic>
      <p:grpSp>
        <p:nvGrpSpPr>
          <p:cNvPr id="26" name="Group 25">
            <a:extLst>
              <a:ext uri="{FF2B5EF4-FFF2-40B4-BE49-F238E27FC236}">
                <a16:creationId xmlns:a16="http://schemas.microsoft.com/office/drawing/2014/main" id="{567FA6B3-6742-83F7-B693-ABBB84A322E6}"/>
              </a:ext>
            </a:extLst>
          </p:cNvPr>
          <p:cNvGrpSpPr/>
          <p:nvPr/>
        </p:nvGrpSpPr>
        <p:grpSpPr>
          <a:xfrm>
            <a:off x="5730240" y="968241"/>
            <a:ext cx="2961736" cy="2560320"/>
            <a:chOff x="5532120" y="1083395"/>
            <a:chExt cx="2961736" cy="2560320"/>
          </a:xfrm>
        </p:grpSpPr>
        <p:sp>
          <p:nvSpPr>
            <p:cNvPr id="14" name="Rectangle 13">
              <a:extLst>
                <a:ext uri="{FF2B5EF4-FFF2-40B4-BE49-F238E27FC236}">
                  <a16:creationId xmlns:a16="http://schemas.microsoft.com/office/drawing/2014/main" id="{FA80C4F0-A763-76E0-F1B0-6DC174E215AD}"/>
                </a:ext>
              </a:extLst>
            </p:cNvPr>
            <p:cNvSpPr/>
            <p:nvPr/>
          </p:nvSpPr>
          <p:spPr>
            <a:xfrm>
              <a:off x="5532120" y="1083395"/>
              <a:ext cx="868680" cy="64008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0B723AC-75D6-97EE-B682-732B52EFDA0B}"/>
                </a:ext>
              </a:extLst>
            </p:cNvPr>
            <p:cNvSpPr/>
            <p:nvPr/>
          </p:nvSpPr>
          <p:spPr>
            <a:xfrm>
              <a:off x="5532120" y="1723475"/>
              <a:ext cx="868680" cy="64008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7F7AA3C-CE2D-7D87-61A5-AE7F42063873}"/>
                </a:ext>
              </a:extLst>
            </p:cNvPr>
            <p:cNvSpPr/>
            <p:nvPr/>
          </p:nvSpPr>
          <p:spPr>
            <a:xfrm>
              <a:off x="5532120" y="2363555"/>
              <a:ext cx="868680" cy="64008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EA2A7943-AF3A-D5C3-4998-86F981F0EFD2}"/>
                </a:ext>
              </a:extLst>
            </p:cNvPr>
            <p:cNvSpPr/>
            <p:nvPr/>
          </p:nvSpPr>
          <p:spPr>
            <a:xfrm>
              <a:off x="5532120" y="3003635"/>
              <a:ext cx="868680" cy="64008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Arrow Connector 17">
              <a:extLst>
                <a:ext uri="{FF2B5EF4-FFF2-40B4-BE49-F238E27FC236}">
                  <a16:creationId xmlns:a16="http://schemas.microsoft.com/office/drawing/2014/main" id="{42FCC073-7C4E-9238-45BD-84F5FE227363}"/>
                </a:ext>
              </a:extLst>
            </p:cNvPr>
            <p:cNvCxnSpPr>
              <a:cxnSpLocks/>
            </p:cNvCxnSpPr>
            <p:nvPr/>
          </p:nvCxnSpPr>
          <p:spPr>
            <a:xfrm>
              <a:off x="6513689" y="1432359"/>
              <a:ext cx="494171" cy="0"/>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12A23E63-7059-0852-FF42-823F16F3FDFC}"/>
                </a:ext>
              </a:extLst>
            </p:cNvPr>
            <p:cNvCxnSpPr>
              <a:cxnSpLocks/>
            </p:cNvCxnSpPr>
            <p:nvPr/>
          </p:nvCxnSpPr>
          <p:spPr>
            <a:xfrm>
              <a:off x="6513689" y="2034339"/>
              <a:ext cx="494171" cy="0"/>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20" name="Straight Arrow Connector 19">
              <a:extLst>
                <a:ext uri="{FF2B5EF4-FFF2-40B4-BE49-F238E27FC236}">
                  <a16:creationId xmlns:a16="http://schemas.microsoft.com/office/drawing/2014/main" id="{77B82087-D75A-AFEF-5147-B8FAD01822F1}"/>
                </a:ext>
              </a:extLst>
            </p:cNvPr>
            <p:cNvCxnSpPr>
              <a:cxnSpLocks/>
            </p:cNvCxnSpPr>
            <p:nvPr/>
          </p:nvCxnSpPr>
          <p:spPr>
            <a:xfrm>
              <a:off x="6513689" y="2636319"/>
              <a:ext cx="494171" cy="0"/>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5CC56185-9C3C-F93B-6E91-86BE2003E249}"/>
                </a:ext>
              </a:extLst>
            </p:cNvPr>
            <p:cNvCxnSpPr>
              <a:cxnSpLocks/>
            </p:cNvCxnSpPr>
            <p:nvPr/>
          </p:nvCxnSpPr>
          <p:spPr>
            <a:xfrm>
              <a:off x="6513689" y="3238299"/>
              <a:ext cx="494171" cy="0"/>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sp>
          <p:nvSpPr>
            <p:cNvPr id="22" name="Google Shape;448;p46">
              <a:extLst>
                <a:ext uri="{FF2B5EF4-FFF2-40B4-BE49-F238E27FC236}">
                  <a16:creationId xmlns:a16="http://schemas.microsoft.com/office/drawing/2014/main" id="{0939CF31-A985-48F3-372C-08003934F56B}"/>
                </a:ext>
              </a:extLst>
            </p:cNvPr>
            <p:cNvSpPr txBox="1"/>
            <p:nvPr/>
          </p:nvSpPr>
          <p:spPr>
            <a:xfrm>
              <a:off x="7007860" y="1247042"/>
              <a:ext cx="1332681" cy="419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800" b="1" dirty="0">
                  <a:solidFill>
                    <a:schemeClr val="dk1"/>
                  </a:solidFill>
                  <a:latin typeface="Manrope"/>
                  <a:ea typeface="Manrope"/>
                  <a:cs typeface="Manrope"/>
                  <a:sym typeface="Manrope"/>
                </a:rPr>
                <a:t>Device ID</a:t>
              </a:r>
              <a:endParaRPr sz="1800" b="1" dirty="0">
                <a:solidFill>
                  <a:schemeClr val="dk1"/>
                </a:solidFill>
                <a:latin typeface="Manrope"/>
                <a:ea typeface="Manrope"/>
                <a:cs typeface="Manrope"/>
                <a:sym typeface="Manrope"/>
              </a:endParaRPr>
            </a:p>
          </p:txBody>
        </p:sp>
        <p:sp>
          <p:nvSpPr>
            <p:cNvPr id="23" name="Google Shape;448;p46">
              <a:extLst>
                <a:ext uri="{FF2B5EF4-FFF2-40B4-BE49-F238E27FC236}">
                  <a16:creationId xmlns:a16="http://schemas.microsoft.com/office/drawing/2014/main" id="{6FF1E729-D209-E4FF-0CFA-4589B31E2543}"/>
                </a:ext>
              </a:extLst>
            </p:cNvPr>
            <p:cNvSpPr txBox="1"/>
            <p:nvPr/>
          </p:nvSpPr>
          <p:spPr>
            <a:xfrm>
              <a:off x="7007860" y="1875435"/>
              <a:ext cx="1485996" cy="419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800" b="1" dirty="0">
                  <a:solidFill>
                    <a:schemeClr val="dk1"/>
                  </a:solidFill>
                  <a:latin typeface="Manrope"/>
                  <a:ea typeface="Manrope"/>
                  <a:cs typeface="Manrope"/>
                  <a:sym typeface="Manrope"/>
                </a:rPr>
                <a:t>Mail Status</a:t>
              </a:r>
              <a:endParaRPr sz="1800" b="1" dirty="0">
                <a:solidFill>
                  <a:schemeClr val="dk1"/>
                </a:solidFill>
                <a:latin typeface="Manrope"/>
                <a:ea typeface="Manrope"/>
                <a:cs typeface="Manrope"/>
                <a:sym typeface="Manrope"/>
              </a:endParaRPr>
            </a:p>
          </p:txBody>
        </p:sp>
        <p:sp>
          <p:nvSpPr>
            <p:cNvPr id="24" name="Google Shape;448;p46">
              <a:extLst>
                <a:ext uri="{FF2B5EF4-FFF2-40B4-BE49-F238E27FC236}">
                  <a16:creationId xmlns:a16="http://schemas.microsoft.com/office/drawing/2014/main" id="{CAC78D7F-AA8D-727E-6B9E-0F56A8188C50}"/>
                </a:ext>
              </a:extLst>
            </p:cNvPr>
            <p:cNvSpPr txBox="1"/>
            <p:nvPr/>
          </p:nvSpPr>
          <p:spPr>
            <a:xfrm>
              <a:off x="6931202" y="2452882"/>
              <a:ext cx="1485996" cy="419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800" b="1" dirty="0">
                  <a:solidFill>
                    <a:schemeClr val="dk1"/>
                  </a:solidFill>
                  <a:latin typeface="Manrope"/>
                  <a:ea typeface="Manrope"/>
                  <a:cs typeface="Manrope"/>
                  <a:sym typeface="Manrope"/>
                </a:rPr>
                <a:t>Battery ID</a:t>
              </a:r>
              <a:endParaRPr sz="1800" b="1" dirty="0">
                <a:solidFill>
                  <a:schemeClr val="dk1"/>
                </a:solidFill>
                <a:latin typeface="Manrope"/>
                <a:ea typeface="Manrope"/>
                <a:cs typeface="Manrope"/>
                <a:sym typeface="Manrope"/>
              </a:endParaRPr>
            </a:p>
          </p:txBody>
        </p:sp>
        <p:sp>
          <p:nvSpPr>
            <p:cNvPr id="25" name="Google Shape;448;p46">
              <a:extLst>
                <a:ext uri="{FF2B5EF4-FFF2-40B4-BE49-F238E27FC236}">
                  <a16:creationId xmlns:a16="http://schemas.microsoft.com/office/drawing/2014/main" id="{BA9C5206-1C40-FF2D-6A82-646B7E016786}"/>
                </a:ext>
              </a:extLst>
            </p:cNvPr>
            <p:cNvSpPr txBox="1"/>
            <p:nvPr/>
          </p:nvSpPr>
          <p:spPr>
            <a:xfrm>
              <a:off x="6931202" y="3224015"/>
              <a:ext cx="1485996" cy="419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800" b="1" dirty="0">
                  <a:solidFill>
                    <a:schemeClr val="dk1"/>
                  </a:solidFill>
                  <a:latin typeface="Manrope"/>
                  <a:ea typeface="Manrope"/>
                  <a:cs typeface="Manrope"/>
                  <a:sym typeface="Manrope"/>
                </a:rPr>
                <a:t>Battery Status</a:t>
              </a:r>
              <a:endParaRPr sz="1800" b="1" dirty="0">
                <a:solidFill>
                  <a:schemeClr val="dk1"/>
                </a:solidFill>
                <a:latin typeface="Manrope"/>
                <a:ea typeface="Manrope"/>
                <a:cs typeface="Manrope"/>
                <a:sym typeface="Manrope"/>
              </a:endParaRPr>
            </a:p>
          </p:txBody>
        </p:sp>
      </p:grpSp>
      <p:grpSp>
        <p:nvGrpSpPr>
          <p:cNvPr id="31" name="Group 30">
            <a:extLst>
              <a:ext uri="{FF2B5EF4-FFF2-40B4-BE49-F238E27FC236}">
                <a16:creationId xmlns:a16="http://schemas.microsoft.com/office/drawing/2014/main" id="{D10ECEA7-36A8-0072-95BB-5DC62B347117}"/>
              </a:ext>
            </a:extLst>
          </p:cNvPr>
          <p:cNvGrpSpPr/>
          <p:nvPr/>
        </p:nvGrpSpPr>
        <p:grpSpPr>
          <a:xfrm>
            <a:off x="6462072" y="9702792"/>
            <a:ext cx="1388248" cy="1671408"/>
            <a:chOff x="6435197" y="731075"/>
            <a:chExt cx="1388248" cy="1671408"/>
          </a:xfrm>
        </p:grpSpPr>
        <p:sp>
          <p:nvSpPr>
            <p:cNvPr id="27" name="Google Shape;448;p46">
              <a:extLst>
                <a:ext uri="{FF2B5EF4-FFF2-40B4-BE49-F238E27FC236}">
                  <a16:creationId xmlns:a16="http://schemas.microsoft.com/office/drawing/2014/main" id="{2BC22CD0-C0F7-7E08-D1C7-84BBE325AD42}"/>
                </a:ext>
              </a:extLst>
            </p:cNvPr>
            <p:cNvSpPr txBox="1"/>
            <p:nvPr/>
          </p:nvSpPr>
          <p:spPr>
            <a:xfrm>
              <a:off x="6462981" y="731075"/>
              <a:ext cx="1332681" cy="419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800" b="1" dirty="0">
                  <a:solidFill>
                    <a:schemeClr val="dk1"/>
                  </a:solidFill>
                  <a:latin typeface="Manrope"/>
                  <a:ea typeface="Manrope"/>
                  <a:cs typeface="Manrope"/>
                  <a:sym typeface="Manrope"/>
                </a:rPr>
                <a:t>Device ID</a:t>
              </a:r>
              <a:endParaRPr sz="1800" b="1" dirty="0">
                <a:solidFill>
                  <a:schemeClr val="dk1"/>
                </a:solidFill>
                <a:latin typeface="Manrope"/>
                <a:ea typeface="Manrope"/>
                <a:cs typeface="Manrope"/>
                <a:sym typeface="Manrope"/>
              </a:endParaRPr>
            </a:p>
          </p:txBody>
        </p:sp>
        <p:cxnSp>
          <p:nvCxnSpPr>
            <p:cNvPr id="28" name="Straight Arrow Connector 27">
              <a:extLst>
                <a:ext uri="{FF2B5EF4-FFF2-40B4-BE49-F238E27FC236}">
                  <a16:creationId xmlns:a16="http://schemas.microsoft.com/office/drawing/2014/main" id="{4A83A823-0381-791D-70EA-5369AD8EBE7E}"/>
                </a:ext>
              </a:extLst>
            </p:cNvPr>
            <p:cNvCxnSpPr>
              <a:cxnSpLocks/>
            </p:cNvCxnSpPr>
            <p:nvPr/>
          </p:nvCxnSpPr>
          <p:spPr>
            <a:xfrm>
              <a:off x="7129322" y="1150923"/>
              <a:ext cx="0" cy="715102"/>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sp>
          <p:nvSpPr>
            <p:cNvPr id="30" name="Google Shape;448;p46">
              <a:extLst>
                <a:ext uri="{FF2B5EF4-FFF2-40B4-BE49-F238E27FC236}">
                  <a16:creationId xmlns:a16="http://schemas.microsoft.com/office/drawing/2014/main" id="{07864B73-1620-F2FB-C6A9-30E6810C457C}"/>
                </a:ext>
              </a:extLst>
            </p:cNvPr>
            <p:cNvSpPr txBox="1"/>
            <p:nvPr/>
          </p:nvSpPr>
          <p:spPr>
            <a:xfrm>
              <a:off x="6435197" y="1982783"/>
              <a:ext cx="1388248" cy="419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800" b="1" dirty="0">
                  <a:solidFill>
                    <a:schemeClr val="dk1"/>
                  </a:solidFill>
                  <a:latin typeface="Manrope"/>
                  <a:ea typeface="Manrope"/>
                  <a:cs typeface="Manrope"/>
                  <a:sym typeface="Manrope"/>
                </a:rPr>
                <a:t>User Email</a:t>
              </a:r>
              <a:endParaRPr sz="1800" b="1" dirty="0">
                <a:solidFill>
                  <a:schemeClr val="dk1"/>
                </a:solidFill>
                <a:latin typeface="Manrope"/>
                <a:ea typeface="Manrope"/>
                <a:cs typeface="Manrope"/>
                <a:sym typeface="Manrope"/>
              </a:endParaRPr>
            </a:p>
          </p:txBody>
        </p:sp>
      </p:grpSp>
    </p:spTree>
    <p:extLst>
      <p:ext uri="{BB962C8B-B14F-4D97-AF65-F5344CB8AC3E}">
        <p14:creationId xmlns:p14="http://schemas.microsoft.com/office/powerpoint/2010/main" val="390694164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17A692-B90B-52DB-528E-3120E7789A51}"/>
            </a:ext>
          </a:extLst>
        </p:cNvPr>
        <p:cNvGrpSpPr/>
        <p:nvPr/>
      </p:nvGrpSpPr>
      <p:grpSpPr>
        <a:xfrm>
          <a:off x="0" y="0"/>
          <a:ext cx="0" cy="0"/>
          <a:chOff x="0" y="0"/>
          <a:chExt cx="0" cy="0"/>
        </a:xfrm>
      </p:grpSpPr>
      <p:sp>
        <p:nvSpPr>
          <p:cNvPr id="9" name="Title 8">
            <a:extLst>
              <a:ext uri="{FF2B5EF4-FFF2-40B4-BE49-F238E27FC236}">
                <a16:creationId xmlns:a16="http://schemas.microsoft.com/office/drawing/2014/main" id="{17E56F98-5CCD-31EA-25EB-50C6D0283546}"/>
              </a:ext>
            </a:extLst>
          </p:cNvPr>
          <p:cNvSpPr>
            <a:spLocks noGrp="1"/>
          </p:cNvSpPr>
          <p:nvPr>
            <p:ph type="title"/>
          </p:nvPr>
        </p:nvSpPr>
        <p:spPr/>
        <p:txBody>
          <a:bodyPr/>
          <a:lstStyle/>
          <a:p>
            <a:r>
              <a:rPr lang="en-US" dirty="0"/>
              <a:t>Application Layer</a:t>
            </a:r>
          </a:p>
        </p:txBody>
      </p:sp>
      <p:sp>
        <p:nvSpPr>
          <p:cNvPr id="10" name="Subtitle 9">
            <a:extLst>
              <a:ext uri="{FF2B5EF4-FFF2-40B4-BE49-F238E27FC236}">
                <a16:creationId xmlns:a16="http://schemas.microsoft.com/office/drawing/2014/main" id="{3FF3C788-198A-71D1-0B6A-FE641C51F803}"/>
              </a:ext>
            </a:extLst>
          </p:cNvPr>
          <p:cNvSpPr>
            <a:spLocks noGrp="1"/>
          </p:cNvSpPr>
          <p:nvPr>
            <p:ph type="subTitle" idx="1"/>
          </p:nvPr>
        </p:nvSpPr>
        <p:spPr>
          <a:xfrm>
            <a:off x="426720" y="1866025"/>
            <a:ext cx="4432205" cy="2298300"/>
          </a:xfrm>
        </p:spPr>
        <p:txBody>
          <a:bodyPr/>
          <a:lstStyle/>
          <a:p>
            <a:r>
              <a:rPr lang="en-US" sz="1600" dirty="0"/>
              <a:t>Decoding the Payload</a:t>
            </a:r>
          </a:p>
          <a:p>
            <a:r>
              <a:rPr lang="en-US" sz="1600" dirty="0"/>
              <a:t>Mapping Device ID to Specific User Email</a:t>
            </a:r>
          </a:p>
          <a:p>
            <a:r>
              <a:rPr lang="en-US" sz="1600" dirty="0"/>
              <a:t>Providing User Interface</a:t>
            </a:r>
          </a:p>
          <a:p>
            <a:endParaRPr lang="en-US" dirty="0"/>
          </a:p>
          <a:p>
            <a:endParaRPr lang="en-US" dirty="0"/>
          </a:p>
        </p:txBody>
      </p:sp>
      <p:pic>
        <p:nvPicPr>
          <p:cNvPr id="13" name="Picture Placeholder 12">
            <a:extLst>
              <a:ext uri="{FF2B5EF4-FFF2-40B4-BE49-F238E27FC236}">
                <a16:creationId xmlns:a16="http://schemas.microsoft.com/office/drawing/2014/main" id="{A3B96BB0-17FA-AF74-4AB5-8E78D9AF6FBB}"/>
              </a:ext>
            </a:extLst>
          </p:cNvPr>
          <p:cNvPicPr>
            <a:picLocks noGrp="1" noChangeAspect="1"/>
          </p:cNvPicPr>
          <p:nvPr>
            <p:ph type="pic" idx="2"/>
          </p:nvPr>
        </p:nvPicPr>
        <p:blipFill>
          <a:blip r:embed="rId2"/>
          <a:srcRect l="-60" r="88"/>
          <a:stretch>
            <a:fillRect/>
          </a:stretch>
        </p:blipFill>
        <p:spPr>
          <a:xfrm>
            <a:off x="67486" y="5779434"/>
            <a:ext cx="8426370" cy="1538807"/>
          </a:xfrm>
        </p:spPr>
      </p:pic>
      <p:grpSp>
        <p:nvGrpSpPr>
          <p:cNvPr id="26" name="Group 25">
            <a:extLst>
              <a:ext uri="{FF2B5EF4-FFF2-40B4-BE49-F238E27FC236}">
                <a16:creationId xmlns:a16="http://schemas.microsoft.com/office/drawing/2014/main" id="{6C6A80D3-FDAF-AC6A-868F-BE246259C909}"/>
              </a:ext>
            </a:extLst>
          </p:cNvPr>
          <p:cNvGrpSpPr/>
          <p:nvPr/>
        </p:nvGrpSpPr>
        <p:grpSpPr>
          <a:xfrm>
            <a:off x="5730240" y="-2994159"/>
            <a:ext cx="2961736" cy="2560320"/>
            <a:chOff x="5532120" y="1083395"/>
            <a:chExt cx="2961736" cy="2560320"/>
          </a:xfrm>
        </p:grpSpPr>
        <p:sp>
          <p:nvSpPr>
            <p:cNvPr id="14" name="Rectangle 13">
              <a:extLst>
                <a:ext uri="{FF2B5EF4-FFF2-40B4-BE49-F238E27FC236}">
                  <a16:creationId xmlns:a16="http://schemas.microsoft.com/office/drawing/2014/main" id="{7E1473B6-880E-685B-6512-F78101DE9865}"/>
                </a:ext>
              </a:extLst>
            </p:cNvPr>
            <p:cNvSpPr/>
            <p:nvPr/>
          </p:nvSpPr>
          <p:spPr>
            <a:xfrm>
              <a:off x="5532120" y="1083395"/>
              <a:ext cx="868680" cy="64008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FE403286-EDC1-1D55-0FD6-5E9D8D972F75}"/>
                </a:ext>
              </a:extLst>
            </p:cNvPr>
            <p:cNvSpPr/>
            <p:nvPr/>
          </p:nvSpPr>
          <p:spPr>
            <a:xfrm>
              <a:off x="5532120" y="1723475"/>
              <a:ext cx="868680" cy="64008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13EC611-B6E3-102F-D154-56064F7CFD60}"/>
                </a:ext>
              </a:extLst>
            </p:cNvPr>
            <p:cNvSpPr/>
            <p:nvPr/>
          </p:nvSpPr>
          <p:spPr>
            <a:xfrm>
              <a:off x="5532120" y="2363555"/>
              <a:ext cx="868680" cy="64008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31456C67-B479-E18F-EC60-29627160CD30}"/>
                </a:ext>
              </a:extLst>
            </p:cNvPr>
            <p:cNvSpPr/>
            <p:nvPr/>
          </p:nvSpPr>
          <p:spPr>
            <a:xfrm>
              <a:off x="5532120" y="3003635"/>
              <a:ext cx="868680" cy="64008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Arrow Connector 17">
              <a:extLst>
                <a:ext uri="{FF2B5EF4-FFF2-40B4-BE49-F238E27FC236}">
                  <a16:creationId xmlns:a16="http://schemas.microsoft.com/office/drawing/2014/main" id="{E12F2E51-8A8F-9411-C01F-D58ACBD3F39F}"/>
                </a:ext>
              </a:extLst>
            </p:cNvPr>
            <p:cNvCxnSpPr>
              <a:cxnSpLocks/>
            </p:cNvCxnSpPr>
            <p:nvPr/>
          </p:nvCxnSpPr>
          <p:spPr>
            <a:xfrm>
              <a:off x="6513689" y="1432359"/>
              <a:ext cx="494171" cy="0"/>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6EA0F130-E591-1678-456E-FD97FADC5247}"/>
                </a:ext>
              </a:extLst>
            </p:cNvPr>
            <p:cNvCxnSpPr>
              <a:cxnSpLocks/>
            </p:cNvCxnSpPr>
            <p:nvPr/>
          </p:nvCxnSpPr>
          <p:spPr>
            <a:xfrm>
              <a:off x="6513689" y="2034339"/>
              <a:ext cx="494171" cy="0"/>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20" name="Straight Arrow Connector 19">
              <a:extLst>
                <a:ext uri="{FF2B5EF4-FFF2-40B4-BE49-F238E27FC236}">
                  <a16:creationId xmlns:a16="http://schemas.microsoft.com/office/drawing/2014/main" id="{45B4981C-B0EF-98EB-8A7E-57E9F6BE4E41}"/>
                </a:ext>
              </a:extLst>
            </p:cNvPr>
            <p:cNvCxnSpPr>
              <a:cxnSpLocks/>
            </p:cNvCxnSpPr>
            <p:nvPr/>
          </p:nvCxnSpPr>
          <p:spPr>
            <a:xfrm>
              <a:off x="6513689" y="2636319"/>
              <a:ext cx="494171" cy="0"/>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B225F632-0409-0DF4-60F2-DEACD40A29B6}"/>
                </a:ext>
              </a:extLst>
            </p:cNvPr>
            <p:cNvCxnSpPr>
              <a:cxnSpLocks/>
            </p:cNvCxnSpPr>
            <p:nvPr/>
          </p:nvCxnSpPr>
          <p:spPr>
            <a:xfrm>
              <a:off x="6513689" y="3238299"/>
              <a:ext cx="494171" cy="0"/>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sp>
          <p:nvSpPr>
            <p:cNvPr id="22" name="Google Shape;448;p46">
              <a:extLst>
                <a:ext uri="{FF2B5EF4-FFF2-40B4-BE49-F238E27FC236}">
                  <a16:creationId xmlns:a16="http://schemas.microsoft.com/office/drawing/2014/main" id="{27887F29-B319-3FB7-B427-31AF2A247CD2}"/>
                </a:ext>
              </a:extLst>
            </p:cNvPr>
            <p:cNvSpPr txBox="1"/>
            <p:nvPr/>
          </p:nvSpPr>
          <p:spPr>
            <a:xfrm>
              <a:off x="7007860" y="1247042"/>
              <a:ext cx="1332681" cy="419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800" b="1" dirty="0">
                  <a:solidFill>
                    <a:schemeClr val="dk1"/>
                  </a:solidFill>
                  <a:latin typeface="Manrope"/>
                  <a:ea typeface="Manrope"/>
                  <a:cs typeface="Manrope"/>
                  <a:sym typeface="Manrope"/>
                </a:rPr>
                <a:t>Device ID</a:t>
              </a:r>
              <a:endParaRPr sz="1800" b="1" dirty="0">
                <a:solidFill>
                  <a:schemeClr val="dk1"/>
                </a:solidFill>
                <a:latin typeface="Manrope"/>
                <a:ea typeface="Manrope"/>
                <a:cs typeface="Manrope"/>
                <a:sym typeface="Manrope"/>
              </a:endParaRPr>
            </a:p>
          </p:txBody>
        </p:sp>
        <p:sp>
          <p:nvSpPr>
            <p:cNvPr id="23" name="Google Shape;448;p46">
              <a:extLst>
                <a:ext uri="{FF2B5EF4-FFF2-40B4-BE49-F238E27FC236}">
                  <a16:creationId xmlns:a16="http://schemas.microsoft.com/office/drawing/2014/main" id="{8BEF9994-F88C-B5F0-35AC-78E6164AAD5D}"/>
                </a:ext>
              </a:extLst>
            </p:cNvPr>
            <p:cNvSpPr txBox="1"/>
            <p:nvPr/>
          </p:nvSpPr>
          <p:spPr>
            <a:xfrm>
              <a:off x="7007860" y="1875435"/>
              <a:ext cx="1485996" cy="419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800" b="1" dirty="0">
                  <a:solidFill>
                    <a:schemeClr val="dk1"/>
                  </a:solidFill>
                  <a:latin typeface="Manrope"/>
                  <a:ea typeface="Manrope"/>
                  <a:cs typeface="Manrope"/>
                  <a:sym typeface="Manrope"/>
                </a:rPr>
                <a:t>Mail Status</a:t>
              </a:r>
              <a:endParaRPr sz="1800" b="1" dirty="0">
                <a:solidFill>
                  <a:schemeClr val="dk1"/>
                </a:solidFill>
                <a:latin typeface="Manrope"/>
                <a:ea typeface="Manrope"/>
                <a:cs typeface="Manrope"/>
                <a:sym typeface="Manrope"/>
              </a:endParaRPr>
            </a:p>
          </p:txBody>
        </p:sp>
        <p:sp>
          <p:nvSpPr>
            <p:cNvPr id="24" name="Google Shape;448;p46">
              <a:extLst>
                <a:ext uri="{FF2B5EF4-FFF2-40B4-BE49-F238E27FC236}">
                  <a16:creationId xmlns:a16="http://schemas.microsoft.com/office/drawing/2014/main" id="{49664E06-C89E-F555-11FB-50392B376E7F}"/>
                </a:ext>
              </a:extLst>
            </p:cNvPr>
            <p:cNvSpPr txBox="1"/>
            <p:nvPr/>
          </p:nvSpPr>
          <p:spPr>
            <a:xfrm>
              <a:off x="6931202" y="2452882"/>
              <a:ext cx="1485996" cy="419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800" b="1" dirty="0">
                  <a:solidFill>
                    <a:schemeClr val="dk1"/>
                  </a:solidFill>
                  <a:latin typeface="Manrope"/>
                  <a:ea typeface="Manrope"/>
                  <a:cs typeface="Manrope"/>
                  <a:sym typeface="Manrope"/>
                </a:rPr>
                <a:t>Battery ID</a:t>
              </a:r>
              <a:endParaRPr sz="1800" b="1" dirty="0">
                <a:solidFill>
                  <a:schemeClr val="dk1"/>
                </a:solidFill>
                <a:latin typeface="Manrope"/>
                <a:ea typeface="Manrope"/>
                <a:cs typeface="Manrope"/>
                <a:sym typeface="Manrope"/>
              </a:endParaRPr>
            </a:p>
          </p:txBody>
        </p:sp>
        <p:sp>
          <p:nvSpPr>
            <p:cNvPr id="25" name="Google Shape;448;p46">
              <a:extLst>
                <a:ext uri="{FF2B5EF4-FFF2-40B4-BE49-F238E27FC236}">
                  <a16:creationId xmlns:a16="http://schemas.microsoft.com/office/drawing/2014/main" id="{C17C8BC1-0503-7480-C96E-50DD2CF63E98}"/>
                </a:ext>
              </a:extLst>
            </p:cNvPr>
            <p:cNvSpPr txBox="1"/>
            <p:nvPr/>
          </p:nvSpPr>
          <p:spPr>
            <a:xfrm>
              <a:off x="6931202" y="3224015"/>
              <a:ext cx="1485996" cy="419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800" b="1" dirty="0">
                  <a:solidFill>
                    <a:schemeClr val="dk1"/>
                  </a:solidFill>
                  <a:latin typeface="Manrope"/>
                  <a:ea typeface="Manrope"/>
                  <a:cs typeface="Manrope"/>
                  <a:sym typeface="Manrope"/>
                </a:rPr>
                <a:t>Battery Status</a:t>
              </a:r>
              <a:endParaRPr sz="1800" b="1" dirty="0">
                <a:solidFill>
                  <a:schemeClr val="dk1"/>
                </a:solidFill>
                <a:latin typeface="Manrope"/>
                <a:ea typeface="Manrope"/>
                <a:cs typeface="Manrope"/>
                <a:sym typeface="Manrope"/>
              </a:endParaRPr>
            </a:p>
          </p:txBody>
        </p:sp>
      </p:grpSp>
      <p:grpSp>
        <p:nvGrpSpPr>
          <p:cNvPr id="31" name="Group 30">
            <a:extLst>
              <a:ext uri="{FF2B5EF4-FFF2-40B4-BE49-F238E27FC236}">
                <a16:creationId xmlns:a16="http://schemas.microsoft.com/office/drawing/2014/main" id="{587DB074-8760-EF07-1AF8-EA544FF859DE}"/>
              </a:ext>
            </a:extLst>
          </p:cNvPr>
          <p:cNvGrpSpPr/>
          <p:nvPr/>
        </p:nvGrpSpPr>
        <p:grpSpPr>
          <a:xfrm>
            <a:off x="6462072" y="1736046"/>
            <a:ext cx="1388248" cy="1671408"/>
            <a:chOff x="6435197" y="731075"/>
            <a:chExt cx="1388248" cy="1671408"/>
          </a:xfrm>
        </p:grpSpPr>
        <p:sp>
          <p:nvSpPr>
            <p:cNvPr id="27" name="Google Shape;448;p46">
              <a:extLst>
                <a:ext uri="{FF2B5EF4-FFF2-40B4-BE49-F238E27FC236}">
                  <a16:creationId xmlns:a16="http://schemas.microsoft.com/office/drawing/2014/main" id="{17ADD964-7BEC-965F-8BD9-57FE5F65F33D}"/>
                </a:ext>
              </a:extLst>
            </p:cNvPr>
            <p:cNvSpPr txBox="1"/>
            <p:nvPr/>
          </p:nvSpPr>
          <p:spPr>
            <a:xfrm>
              <a:off x="6462981" y="731075"/>
              <a:ext cx="1332681" cy="419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800" b="1" dirty="0">
                  <a:solidFill>
                    <a:schemeClr val="dk1"/>
                  </a:solidFill>
                  <a:latin typeface="Manrope"/>
                  <a:ea typeface="Manrope"/>
                  <a:cs typeface="Manrope"/>
                  <a:sym typeface="Manrope"/>
                </a:rPr>
                <a:t>Device ID</a:t>
              </a:r>
              <a:endParaRPr sz="1800" b="1" dirty="0">
                <a:solidFill>
                  <a:schemeClr val="dk1"/>
                </a:solidFill>
                <a:latin typeface="Manrope"/>
                <a:ea typeface="Manrope"/>
                <a:cs typeface="Manrope"/>
                <a:sym typeface="Manrope"/>
              </a:endParaRPr>
            </a:p>
          </p:txBody>
        </p:sp>
        <p:cxnSp>
          <p:nvCxnSpPr>
            <p:cNvPr id="28" name="Straight Arrow Connector 27">
              <a:extLst>
                <a:ext uri="{FF2B5EF4-FFF2-40B4-BE49-F238E27FC236}">
                  <a16:creationId xmlns:a16="http://schemas.microsoft.com/office/drawing/2014/main" id="{153EEC7F-B4D4-4963-240C-345F332A09A7}"/>
                </a:ext>
              </a:extLst>
            </p:cNvPr>
            <p:cNvCxnSpPr>
              <a:cxnSpLocks/>
            </p:cNvCxnSpPr>
            <p:nvPr/>
          </p:nvCxnSpPr>
          <p:spPr>
            <a:xfrm>
              <a:off x="7129322" y="1150923"/>
              <a:ext cx="0" cy="715102"/>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sp>
          <p:nvSpPr>
            <p:cNvPr id="30" name="Google Shape;448;p46">
              <a:extLst>
                <a:ext uri="{FF2B5EF4-FFF2-40B4-BE49-F238E27FC236}">
                  <a16:creationId xmlns:a16="http://schemas.microsoft.com/office/drawing/2014/main" id="{FC71E69A-2BEF-E933-454B-0A20390979CF}"/>
                </a:ext>
              </a:extLst>
            </p:cNvPr>
            <p:cNvSpPr txBox="1"/>
            <p:nvPr/>
          </p:nvSpPr>
          <p:spPr>
            <a:xfrm>
              <a:off x="6435197" y="1982783"/>
              <a:ext cx="1388248" cy="419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800" b="1" dirty="0">
                  <a:solidFill>
                    <a:schemeClr val="dk1"/>
                  </a:solidFill>
                  <a:latin typeface="Manrope"/>
                  <a:ea typeface="Manrope"/>
                  <a:cs typeface="Manrope"/>
                  <a:sym typeface="Manrope"/>
                </a:rPr>
                <a:t>User Email</a:t>
              </a:r>
              <a:endParaRPr sz="1800" b="1" dirty="0">
                <a:solidFill>
                  <a:schemeClr val="dk1"/>
                </a:solidFill>
                <a:latin typeface="Manrope"/>
                <a:ea typeface="Manrope"/>
                <a:cs typeface="Manrope"/>
                <a:sym typeface="Manrope"/>
              </a:endParaRPr>
            </a:p>
          </p:txBody>
        </p:sp>
      </p:grpSp>
    </p:spTree>
    <p:extLst>
      <p:ext uri="{BB962C8B-B14F-4D97-AF65-F5344CB8AC3E}">
        <p14:creationId xmlns:p14="http://schemas.microsoft.com/office/powerpoint/2010/main" val="118169473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D8DAF3-9D5D-3EF1-DDB9-5DFE695AC76E}"/>
            </a:ext>
          </a:extLst>
        </p:cNvPr>
        <p:cNvGrpSpPr/>
        <p:nvPr/>
      </p:nvGrpSpPr>
      <p:grpSpPr>
        <a:xfrm>
          <a:off x="0" y="0"/>
          <a:ext cx="0" cy="0"/>
          <a:chOff x="0" y="0"/>
          <a:chExt cx="0" cy="0"/>
        </a:xfrm>
      </p:grpSpPr>
      <p:sp>
        <p:nvSpPr>
          <p:cNvPr id="9" name="Title 8">
            <a:extLst>
              <a:ext uri="{FF2B5EF4-FFF2-40B4-BE49-F238E27FC236}">
                <a16:creationId xmlns:a16="http://schemas.microsoft.com/office/drawing/2014/main" id="{39A9F625-9B53-34C3-0570-BEF97D613F29}"/>
              </a:ext>
            </a:extLst>
          </p:cNvPr>
          <p:cNvSpPr>
            <a:spLocks noGrp="1"/>
          </p:cNvSpPr>
          <p:nvPr>
            <p:ph type="title"/>
          </p:nvPr>
        </p:nvSpPr>
        <p:spPr/>
        <p:txBody>
          <a:bodyPr/>
          <a:lstStyle/>
          <a:p>
            <a:r>
              <a:rPr lang="en-US" dirty="0"/>
              <a:t>Application Layer</a:t>
            </a:r>
          </a:p>
        </p:txBody>
      </p:sp>
      <p:sp>
        <p:nvSpPr>
          <p:cNvPr id="10" name="Subtitle 9">
            <a:extLst>
              <a:ext uri="{FF2B5EF4-FFF2-40B4-BE49-F238E27FC236}">
                <a16:creationId xmlns:a16="http://schemas.microsoft.com/office/drawing/2014/main" id="{EFACAD03-BECC-230D-30C7-01E8478AA273}"/>
              </a:ext>
            </a:extLst>
          </p:cNvPr>
          <p:cNvSpPr>
            <a:spLocks noGrp="1"/>
          </p:cNvSpPr>
          <p:nvPr>
            <p:ph type="subTitle" idx="1"/>
          </p:nvPr>
        </p:nvSpPr>
        <p:spPr>
          <a:xfrm>
            <a:off x="426720" y="1866025"/>
            <a:ext cx="4432205" cy="2298300"/>
          </a:xfrm>
        </p:spPr>
        <p:txBody>
          <a:bodyPr/>
          <a:lstStyle/>
          <a:p>
            <a:r>
              <a:rPr lang="en-US" sz="1600" dirty="0"/>
              <a:t>Decoding the Payload</a:t>
            </a:r>
          </a:p>
          <a:p>
            <a:r>
              <a:rPr lang="en-US" sz="1600" dirty="0"/>
              <a:t>Mapping Device ID to Specific User Email</a:t>
            </a:r>
          </a:p>
          <a:p>
            <a:r>
              <a:rPr lang="en-US" sz="1600" dirty="0"/>
              <a:t>Providing User Interface</a:t>
            </a:r>
          </a:p>
          <a:p>
            <a:endParaRPr lang="en-US" dirty="0"/>
          </a:p>
          <a:p>
            <a:endParaRPr lang="en-US" dirty="0"/>
          </a:p>
        </p:txBody>
      </p:sp>
      <p:pic>
        <p:nvPicPr>
          <p:cNvPr id="13" name="Picture Placeholder 12">
            <a:extLst>
              <a:ext uri="{FF2B5EF4-FFF2-40B4-BE49-F238E27FC236}">
                <a16:creationId xmlns:a16="http://schemas.microsoft.com/office/drawing/2014/main" id="{7B260B8E-F34A-D175-3FC6-CD915B0B39EE}"/>
              </a:ext>
            </a:extLst>
          </p:cNvPr>
          <p:cNvPicPr>
            <a:picLocks noGrp="1" noChangeAspect="1"/>
          </p:cNvPicPr>
          <p:nvPr>
            <p:ph type="pic" idx="2"/>
          </p:nvPr>
        </p:nvPicPr>
        <p:blipFill>
          <a:blip r:embed="rId2"/>
          <a:srcRect l="-60" r="998"/>
          <a:stretch>
            <a:fillRect/>
          </a:stretch>
        </p:blipFill>
        <p:spPr>
          <a:xfrm>
            <a:off x="265606" y="3015175"/>
            <a:ext cx="8349712" cy="1538807"/>
          </a:xfrm>
        </p:spPr>
      </p:pic>
      <p:grpSp>
        <p:nvGrpSpPr>
          <p:cNvPr id="26" name="Group 25">
            <a:extLst>
              <a:ext uri="{FF2B5EF4-FFF2-40B4-BE49-F238E27FC236}">
                <a16:creationId xmlns:a16="http://schemas.microsoft.com/office/drawing/2014/main" id="{0EB1FD67-1B2D-8D46-D657-CCF7C625A6DA}"/>
              </a:ext>
            </a:extLst>
          </p:cNvPr>
          <p:cNvGrpSpPr/>
          <p:nvPr/>
        </p:nvGrpSpPr>
        <p:grpSpPr>
          <a:xfrm>
            <a:off x="5730240" y="-2994159"/>
            <a:ext cx="2961736" cy="2560320"/>
            <a:chOff x="5532120" y="1083395"/>
            <a:chExt cx="2961736" cy="2560320"/>
          </a:xfrm>
        </p:grpSpPr>
        <p:sp>
          <p:nvSpPr>
            <p:cNvPr id="14" name="Rectangle 13">
              <a:extLst>
                <a:ext uri="{FF2B5EF4-FFF2-40B4-BE49-F238E27FC236}">
                  <a16:creationId xmlns:a16="http://schemas.microsoft.com/office/drawing/2014/main" id="{B14C1028-3D42-E40C-4D02-B9C698CC69E9}"/>
                </a:ext>
              </a:extLst>
            </p:cNvPr>
            <p:cNvSpPr/>
            <p:nvPr/>
          </p:nvSpPr>
          <p:spPr>
            <a:xfrm>
              <a:off x="5532120" y="1083395"/>
              <a:ext cx="868680" cy="64008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F5292F73-01C7-7973-FD28-708193A2D172}"/>
                </a:ext>
              </a:extLst>
            </p:cNvPr>
            <p:cNvSpPr/>
            <p:nvPr/>
          </p:nvSpPr>
          <p:spPr>
            <a:xfrm>
              <a:off x="5532120" y="1723475"/>
              <a:ext cx="868680" cy="64008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0FBF1B04-B71A-CC11-ECA1-CE12804BCDA3}"/>
                </a:ext>
              </a:extLst>
            </p:cNvPr>
            <p:cNvSpPr/>
            <p:nvPr/>
          </p:nvSpPr>
          <p:spPr>
            <a:xfrm>
              <a:off x="5532120" y="2363555"/>
              <a:ext cx="868680" cy="64008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58000AC9-111D-C3D1-0543-D012D8FC5314}"/>
                </a:ext>
              </a:extLst>
            </p:cNvPr>
            <p:cNvSpPr/>
            <p:nvPr/>
          </p:nvSpPr>
          <p:spPr>
            <a:xfrm>
              <a:off x="5532120" y="3003635"/>
              <a:ext cx="868680" cy="64008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Arrow Connector 17">
              <a:extLst>
                <a:ext uri="{FF2B5EF4-FFF2-40B4-BE49-F238E27FC236}">
                  <a16:creationId xmlns:a16="http://schemas.microsoft.com/office/drawing/2014/main" id="{3CF6FE99-C380-A137-6CD1-8A3385D2ADA7}"/>
                </a:ext>
              </a:extLst>
            </p:cNvPr>
            <p:cNvCxnSpPr>
              <a:cxnSpLocks/>
            </p:cNvCxnSpPr>
            <p:nvPr/>
          </p:nvCxnSpPr>
          <p:spPr>
            <a:xfrm>
              <a:off x="6513689" y="1432359"/>
              <a:ext cx="494171" cy="0"/>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2BC62724-77B9-AA77-A578-50AA60C10192}"/>
                </a:ext>
              </a:extLst>
            </p:cNvPr>
            <p:cNvCxnSpPr>
              <a:cxnSpLocks/>
            </p:cNvCxnSpPr>
            <p:nvPr/>
          </p:nvCxnSpPr>
          <p:spPr>
            <a:xfrm>
              <a:off x="6513689" y="2034339"/>
              <a:ext cx="494171" cy="0"/>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20" name="Straight Arrow Connector 19">
              <a:extLst>
                <a:ext uri="{FF2B5EF4-FFF2-40B4-BE49-F238E27FC236}">
                  <a16:creationId xmlns:a16="http://schemas.microsoft.com/office/drawing/2014/main" id="{BCE98FB4-2F9E-6B2B-A4A5-CB66E60C86F0}"/>
                </a:ext>
              </a:extLst>
            </p:cNvPr>
            <p:cNvCxnSpPr>
              <a:cxnSpLocks/>
            </p:cNvCxnSpPr>
            <p:nvPr/>
          </p:nvCxnSpPr>
          <p:spPr>
            <a:xfrm>
              <a:off x="6513689" y="2636319"/>
              <a:ext cx="494171" cy="0"/>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A6A2795E-9B25-00D1-3B98-59D52806F808}"/>
                </a:ext>
              </a:extLst>
            </p:cNvPr>
            <p:cNvCxnSpPr>
              <a:cxnSpLocks/>
            </p:cNvCxnSpPr>
            <p:nvPr/>
          </p:nvCxnSpPr>
          <p:spPr>
            <a:xfrm>
              <a:off x="6513689" y="3238299"/>
              <a:ext cx="494171" cy="0"/>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sp>
          <p:nvSpPr>
            <p:cNvPr id="22" name="Google Shape;448;p46">
              <a:extLst>
                <a:ext uri="{FF2B5EF4-FFF2-40B4-BE49-F238E27FC236}">
                  <a16:creationId xmlns:a16="http://schemas.microsoft.com/office/drawing/2014/main" id="{FDC40358-8BCF-C459-737D-9D795956D54A}"/>
                </a:ext>
              </a:extLst>
            </p:cNvPr>
            <p:cNvSpPr txBox="1"/>
            <p:nvPr/>
          </p:nvSpPr>
          <p:spPr>
            <a:xfrm>
              <a:off x="7007860" y="1247042"/>
              <a:ext cx="1332681" cy="419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800" b="1" dirty="0">
                  <a:solidFill>
                    <a:schemeClr val="dk1"/>
                  </a:solidFill>
                  <a:latin typeface="Manrope"/>
                  <a:ea typeface="Manrope"/>
                  <a:cs typeface="Manrope"/>
                  <a:sym typeface="Manrope"/>
                </a:rPr>
                <a:t>Device ID</a:t>
              </a:r>
              <a:endParaRPr sz="1800" b="1" dirty="0">
                <a:solidFill>
                  <a:schemeClr val="dk1"/>
                </a:solidFill>
                <a:latin typeface="Manrope"/>
                <a:ea typeface="Manrope"/>
                <a:cs typeface="Manrope"/>
                <a:sym typeface="Manrope"/>
              </a:endParaRPr>
            </a:p>
          </p:txBody>
        </p:sp>
        <p:sp>
          <p:nvSpPr>
            <p:cNvPr id="23" name="Google Shape;448;p46">
              <a:extLst>
                <a:ext uri="{FF2B5EF4-FFF2-40B4-BE49-F238E27FC236}">
                  <a16:creationId xmlns:a16="http://schemas.microsoft.com/office/drawing/2014/main" id="{10A778A3-70DC-B217-03BC-9A1EBFD1966A}"/>
                </a:ext>
              </a:extLst>
            </p:cNvPr>
            <p:cNvSpPr txBox="1"/>
            <p:nvPr/>
          </p:nvSpPr>
          <p:spPr>
            <a:xfrm>
              <a:off x="7007860" y="1875435"/>
              <a:ext cx="1485996" cy="419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800" b="1" dirty="0">
                  <a:solidFill>
                    <a:schemeClr val="dk1"/>
                  </a:solidFill>
                  <a:latin typeface="Manrope"/>
                  <a:ea typeface="Manrope"/>
                  <a:cs typeface="Manrope"/>
                  <a:sym typeface="Manrope"/>
                </a:rPr>
                <a:t>Mail Status</a:t>
              </a:r>
              <a:endParaRPr sz="1800" b="1" dirty="0">
                <a:solidFill>
                  <a:schemeClr val="dk1"/>
                </a:solidFill>
                <a:latin typeface="Manrope"/>
                <a:ea typeface="Manrope"/>
                <a:cs typeface="Manrope"/>
                <a:sym typeface="Manrope"/>
              </a:endParaRPr>
            </a:p>
          </p:txBody>
        </p:sp>
        <p:sp>
          <p:nvSpPr>
            <p:cNvPr id="24" name="Google Shape;448;p46">
              <a:extLst>
                <a:ext uri="{FF2B5EF4-FFF2-40B4-BE49-F238E27FC236}">
                  <a16:creationId xmlns:a16="http://schemas.microsoft.com/office/drawing/2014/main" id="{F8066C85-5920-1D21-C780-557A53274D43}"/>
                </a:ext>
              </a:extLst>
            </p:cNvPr>
            <p:cNvSpPr txBox="1"/>
            <p:nvPr/>
          </p:nvSpPr>
          <p:spPr>
            <a:xfrm>
              <a:off x="6931202" y="2452882"/>
              <a:ext cx="1485996" cy="419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800" b="1" dirty="0">
                  <a:solidFill>
                    <a:schemeClr val="dk1"/>
                  </a:solidFill>
                  <a:latin typeface="Manrope"/>
                  <a:ea typeface="Manrope"/>
                  <a:cs typeface="Manrope"/>
                  <a:sym typeface="Manrope"/>
                </a:rPr>
                <a:t>Battery ID</a:t>
              </a:r>
              <a:endParaRPr sz="1800" b="1" dirty="0">
                <a:solidFill>
                  <a:schemeClr val="dk1"/>
                </a:solidFill>
                <a:latin typeface="Manrope"/>
                <a:ea typeface="Manrope"/>
                <a:cs typeface="Manrope"/>
                <a:sym typeface="Manrope"/>
              </a:endParaRPr>
            </a:p>
          </p:txBody>
        </p:sp>
        <p:sp>
          <p:nvSpPr>
            <p:cNvPr id="25" name="Google Shape;448;p46">
              <a:extLst>
                <a:ext uri="{FF2B5EF4-FFF2-40B4-BE49-F238E27FC236}">
                  <a16:creationId xmlns:a16="http://schemas.microsoft.com/office/drawing/2014/main" id="{CE092658-F87A-91AE-3009-E50228D0DCCB}"/>
                </a:ext>
              </a:extLst>
            </p:cNvPr>
            <p:cNvSpPr txBox="1"/>
            <p:nvPr/>
          </p:nvSpPr>
          <p:spPr>
            <a:xfrm>
              <a:off x="6931202" y="3224015"/>
              <a:ext cx="1485996" cy="419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800" b="1" dirty="0">
                  <a:solidFill>
                    <a:schemeClr val="dk1"/>
                  </a:solidFill>
                  <a:latin typeface="Manrope"/>
                  <a:ea typeface="Manrope"/>
                  <a:cs typeface="Manrope"/>
                  <a:sym typeface="Manrope"/>
                </a:rPr>
                <a:t>Battery Status</a:t>
              </a:r>
              <a:endParaRPr sz="1800" b="1" dirty="0">
                <a:solidFill>
                  <a:schemeClr val="dk1"/>
                </a:solidFill>
                <a:latin typeface="Manrope"/>
                <a:ea typeface="Manrope"/>
                <a:cs typeface="Manrope"/>
                <a:sym typeface="Manrope"/>
              </a:endParaRPr>
            </a:p>
          </p:txBody>
        </p:sp>
      </p:grpSp>
      <p:grpSp>
        <p:nvGrpSpPr>
          <p:cNvPr id="31" name="Group 30">
            <a:extLst>
              <a:ext uri="{FF2B5EF4-FFF2-40B4-BE49-F238E27FC236}">
                <a16:creationId xmlns:a16="http://schemas.microsoft.com/office/drawing/2014/main" id="{2568DCB3-1F8B-82E7-7D3F-2C5408BA2CBA}"/>
              </a:ext>
            </a:extLst>
          </p:cNvPr>
          <p:cNvGrpSpPr/>
          <p:nvPr/>
        </p:nvGrpSpPr>
        <p:grpSpPr>
          <a:xfrm>
            <a:off x="6462072" y="-2606436"/>
            <a:ext cx="1388248" cy="1671408"/>
            <a:chOff x="6435197" y="731075"/>
            <a:chExt cx="1388248" cy="1671408"/>
          </a:xfrm>
        </p:grpSpPr>
        <p:sp>
          <p:nvSpPr>
            <p:cNvPr id="27" name="Google Shape;448;p46">
              <a:extLst>
                <a:ext uri="{FF2B5EF4-FFF2-40B4-BE49-F238E27FC236}">
                  <a16:creationId xmlns:a16="http://schemas.microsoft.com/office/drawing/2014/main" id="{8BCDCDE6-6828-51CB-3485-E83E627BD57B}"/>
                </a:ext>
              </a:extLst>
            </p:cNvPr>
            <p:cNvSpPr txBox="1"/>
            <p:nvPr/>
          </p:nvSpPr>
          <p:spPr>
            <a:xfrm>
              <a:off x="6462981" y="731075"/>
              <a:ext cx="1332681" cy="419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800" b="1" dirty="0">
                  <a:solidFill>
                    <a:schemeClr val="dk1"/>
                  </a:solidFill>
                  <a:latin typeface="Manrope"/>
                  <a:ea typeface="Manrope"/>
                  <a:cs typeface="Manrope"/>
                  <a:sym typeface="Manrope"/>
                </a:rPr>
                <a:t>Device ID</a:t>
              </a:r>
              <a:endParaRPr sz="1800" b="1" dirty="0">
                <a:solidFill>
                  <a:schemeClr val="dk1"/>
                </a:solidFill>
                <a:latin typeface="Manrope"/>
                <a:ea typeface="Manrope"/>
                <a:cs typeface="Manrope"/>
                <a:sym typeface="Manrope"/>
              </a:endParaRPr>
            </a:p>
          </p:txBody>
        </p:sp>
        <p:cxnSp>
          <p:nvCxnSpPr>
            <p:cNvPr id="28" name="Straight Arrow Connector 27">
              <a:extLst>
                <a:ext uri="{FF2B5EF4-FFF2-40B4-BE49-F238E27FC236}">
                  <a16:creationId xmlns:a16="http://schemas.microsoft.com/office/drawing/2014/main" id="{098C8EA5-3CA3-79F6-2A6F-E652E49CDFB1}"/>
                </a:ext>
              </a:extLst>
            </p:cNvPr>
            <p:cNvCxnSpPr>
              <a:cxnSpLocks/>
            </p:cNvCxnSpPr>
            <p:nvPr/>
          </p:nvCxnSpPr>
          <p:spPr>
            <a:xfrm>
              <a:off x="7129322" y="1150923"/>
              <a:ext cx="0" cy="715102"/>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sp>
          <p:nvSpPr>
            <p:cNvPr id="30" name="Google Shape;448;p46">
              <a:extLst>
                <a:ext uri="{FF2B5EF4-FFF2-40B4-BE49-F238E27FC236}">
                  <a16:creationId xmlns:a16="http://schemas.microsoft.com/office/drawing/2014/main" id="{5776867E-0C95-38DE-CA81-17FA377323EF}"/>
                </a:ext>
              </a:extLst>
            </p:cNvPr>
            <p:cNvSpPr txBox="1"/>
            <p:nvPr/>
          </p:nvSpPr>
          <p:spPr>
            <a:xfrm>
              <a:off x="6435197" y="1982783"/>
              <a:ext cx="1388248" cy="419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800" b="1" dirty="0">
                  <a:solidFill>
                    <a:schemeClr val="dk1"/>
                  </a:solidFill>
                  <a:latin typeface="Manrope"/>
                  <a:ea typeface="Manrope"/>
                  <a:cs typeface="Manrope"/>
                  <a:sym typeface="Manrope"/>
                </a:rPr>
                <a:t>User Email</a:t>
              </a:r>
              <a:endParaRPr sz="1800" b="1" dirty="0">
                <a:solidFill>
                  <a:schemeClr val="dk1"/>
                </a:solidFill>
                <a:latin typeface="Manrope"/>
                <a:ea typeface="Manrope"/>
                <a:cs typeface="Manrope"/>
                <a:sym typeface="Manrope"/>
              </a:endParaRPr>
            </a:p>
          </p:txBody>
        </p:sp>
      </p:grpSp>
    </p:spTree>
    <p:extLst>
      <p:ext uri="{BB962C8B-B14F-4D97-AF65-F5344CB8AC3E}">
        <p14:creationId xmlns:p14="http://schemas.microsoft.com/office/powerpoint/2010/main" val="103593841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0F6DA4-C571-18B2-3C50-D8FBE5C3E4DA}"/>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604493F8-2CD3-4F92-B6E6-71421196B7E2}"/>
              </a:ext>
            </a:extLst>
          </p:cNvPr>
          <p:cNvSpPr>
            <a:spLocks noGrp="1"/>
          </p:cNvSpPr>
          <p:nvPr>
            <p:ph type="ctrTitle"/>
          </p:nvPr>
        </p:nvSpPr>
        <p:spPr/>
        <p:txBody>
          <a:bodyPr/>
          <a:lstStyle/>
          <a:p>
            <a:r>
              <a:rPr lang="en-US" dirty="0"/>
              <a:t>Results</a:t>
            </a:r>
          </a:p>
        </p:txBody>
      </p:sp>
      <p:sp>
        <p:nvSpPr>
          <p:cNvPr id="6" name="Subtitle 5">
            <a:extLst>
              <a:ext uri="{FF2B5EF4-FFF2-40B4-BE49-F238E27FC236}">
                <a16:creationId xmlns:a16="http://schemas.microsoft.com/office/drawing/2014/main" id="{C8045B06-6F7C-B4E6-8A16-77BC3EB3B69A}"/>
              </a:ext>
            </a:extLst>
          </p:cNvPr>
          <p:cNvSpPr>
            <a:spLocks noGrp="1"/>
          </p:cNvSpPr>
          <p:nvPr>
            <p:ph type="subTitle" idx="1"/>
          </p:nvPr>
        </p:nvSpPr>
        <p:spPr>
          <a:xfrm>
            <a:off x="1018024" y="539500"/>
            <a:ext cx="3553975" cy="577800"/>
          </a:xfrm>
        </p:spPr>
        <p:txBody>
          <a:bodyPr/>
          <a:lstStyle/>
          <a:p>
            <a:r>
              <a:rPr lang="en-US" dirty="0"/>
              <a:t>Demonstration</a:t>
            </a:r>
          </a:p>
        </p:txBody>
      </p:sp>
      <p:pic>
        <p:nvPicPr>
          <p:cNvPr id="3" name="Graphic 2" descr="Presentation with media with solid fill">
            <a:extLst>
              <a:ext uri="{FF2B5EF4-FFF2-40B4-BE49-F238E27FC236}">
                <a16:creationId xmlns:a16="http://schemas.microsoft.com/office/drawing/2014/main" id="{570EA1CA-A8E6-572A-649F-1198BBE73327}"/>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946411" y="1803150"/>
            <a:ext cx="1848600" cy="1848600"/>
          </a:xfrm>
          <a:prstGeom prst="rect">
            <a:avLst/>
          </a:prstGeom>
        </p:spPr>
      </p:pic>
    </p:spTree>
    <p:extLst>
      <p:ext uri="{BB962C8B-B14F-4D97-AF65-F5344CB8AC3E}">
        <p14:creationId xmlns:p14="http://schemas.microsoft.com/office/powerpoint/2010/main" val="30347538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74214F-383D-B70A-B864-95EE16F40AE1}"/>
              </a:ext>
            </a:extLst>
          </p:cNvPr>
          <p:cNvSpPr>
            <a:spLocks noGrp="1"/>
          </p:cNvSpPr>
          <p:nvPr>
            <p:ph type="title"/>
          </p:nvPr>
        </p:nvSpPr>
        <p:spPr/>
        <p:txBody>
          <a:bodyPr/>
          <a:lstStyle/>
          <a:p>
            <a:r>
              <a:rPr lang="en-US" dirty="0"/>
              <a:t>Demonstration</a:t>
            </a:r>
          </a:p>
        </p:txBody>
      </p:sp>
      <p:sp>
        <p:nvSpPr>
          <p:cNvPr id="3" name="Subtitle 2">
            <a:extLst>
              <a:ext uri="{FF2B5EF4-FFF2-40B4-BE49-F238E27FC236}">
                <a16:creationId xmlns:a16="http://schemas.microsoft.com/office/drawing/2014/main" id="{CC142923-21A6-E590-95AB-DD5F4C239379}"/>
              </a:ext>
            </a:extLst>
          </p:cNvPr>
          <p:cNvSpPr>
            <a:spLocks noGrp="1"/>
          </p:cNvSpPr>
          <p:nvPr>
            <p:ph type="subTitle" idx="1"/>
          </p:nvPr>
        </p:nvSpPr>
        <p:spPr/>
        <p:txBody>
          <a:bodyPr/>
          <a:lstStyle/>
          <a:p>
            <a:endParaRPr lang="en-US"/>
          </a:p>
        </p:txBody>
      </p:sp>
      <p:sp>
        <p:nvSpPr>
          <p:cNvPr id="4" name="Picture Placeholder 3">
            <a:extLst>
              <a:ext uri="{FF2B5EF4-FFF2-40B4-BE49-F238E27FC236}">
                <a16:creationId xmlns:a16="http://schemas.microsoft.com/office/drawing/2014/main" id="{87FD0634-6751-88DA-A4E5-E9C74EC175BD}"/>
              </a:ext>
            </a:extLst>
          </p:cNvPr>
          <p:cNvSpPr>
            <a:spLocks noGrp="1"/>
          </p:cNvSpPr>
          <p:nvPr>
            <p:ph type="pic" idx="2"/>
          </p:nvPr>
        </p:nvSpPr>
        <p:spPr/>
        <p:txBody>
          <a:bodyPr/>
          <a:lstStyle/>
          <a:p>
            <a:endParaRPr lang="en-US"/>
          </a:p>
        </p:txBody>
      </p:sp>
    </p:spTree>
    <p:extLst>
      <p:ext uri="{BB962C8B-B14F-4D97-AF65-F5344CB8AC3E}">
        <p14:creationId xmlns:p14="http://schemas.microsoft.com/office/powerpoint/2010/main" val="15520824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82E630-C0BF-EC50-CE03-5DF6F1E48017}"/>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C5DAD55E-D48A-EA3E-81B1-39C9751D97D1}"/>
              </a:ext>
            </a:extLst>
          </p:cNvPr>
          <p:cNvSpPr>
            <a:spLocks noGrp="1"/>
          </p:cNvSpPr>
          <p:nvPr>
            <p:ph type="ctrTitle"/>
          </p:nvPr>
        </p:nvSpPr>
        <p:spPr>
          <a:xfrm>
            <a:off x="2895600" y="1491750"/>
            <a:ext cx="6096000" cy="2160000"/>
          </a:xfrm>
        </p:spPr>
        <p:txBody>
          <a:bodyPr/>
          <a:lstStyle/>
          <a:p>
            <a:r>
              <a:rPr lang="en-US" dirty="0"/>
              <a:t>Potential Improvements</a:t>
            </a:r>
          </a:p>
        </p:txBody>
      </p:sp>
      <p:sp>
        <p:nvSpPr>
          <p:cNvPr id="6" name="Subtitle 5">
            <a:extLst>
              <a:ext uri="{FF2B5EF4-FFF2-40B4-BE49-F238E27FC236}">
                <a16:creationId xmlns:a16="http://schemas.microsoft.com/office/drawing/2014/main" id="{DA82F485-075E-5DF6-5286-D55F89B6B914}"/>
              </a:ext>
            </a:extLst>
          </p:cNvPr>
          <p:cNvSpPr>
            <a:spLocks noGrp="1"/>
          </p:cNvSpPr>
          <p:nvPr>
            <p:ph type="subTitle" idx="1"/>
          </p:nvPr>
        </p:nvSpPr>
        <p:spPr>
          <a:xfrm>
            <a:off x="1018024" y="539500"/>
            <a:ext cx="3553975" cy="577800"/>
          </a:xfrm>
        </p:spPr>
        <p:txBody>
          <a:bodyPr/>
          <a:lstStyle/>
          <a:p>
            <a:r>
              <a:rPr lang="en-US" dirty="0"/>
              <a:t>Possible future work and </a:t>
            </a:r>
            <a:r>
              <a:rPr lang="en-US" dirty="0" err="1"/>
              <a:t>improvments</a:t>
            </a:r>
            <a:endParaRPr lang="en-US" dirty="0"/>
          </a:p>
        </p:txBody>
      </p:sp>
      <p:pic>
        <p:nvPicPr>
          <p:cNvPr id="3" name="Graphic 2" descr="Fast Forward with solid fill">
            <a:extLst>
              <a:ext uri="{FF2B5EF4-FFF2-40B4-BE49-F238E27FC236}">
                <a16:creationId xmlns:a16="http://schemas.microsoft.com/office/drawing/2014/main" id="{CE54E521-F3F1-EA0A-AA80-52047489B41B}"/>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733051" y="1803150"/>
            <a:ext cx="1848600" cy="1848600"/>
          </a:xfrm>
          <a:prstGeom prst="rect">
            <a:avLst/>
          </a:prstGeom>
        </p:spPr>
      </p:pic>
    </p:spTree>
    <p:extLst>
      <p:ext uri="{BB962C8B-B14F-4D97-AF65-F5344CB8AC3E}">
        <p14:creationId xmlns:p14="http://schemas.microsoft.com/office/powerpoint/2010/main" val="29366339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A60815-6EC6-8BC0-0440-54A1AAB657B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D40E2E-F785-38E1-EB54-4EF37DFC1DCF}"/>
              </a:ext>
            </a:extLst>
          </p:cNvPr>
          <p:cNvSpPr>
            <a:spLocks noGrp="1"/>
          </p:cNvSpPr>
          <p:nvPr>
            <p:ph type="title"/>
          </p:nvPr>
        </p:nvSpPr>
        <p:spPr>
          <a:xfrm>
            <a:off x="713225" y="724200"/>
            <a:ext cx="4145700" cy="572700"/>
          </a:xfrm>
        </p:spPr>
        <p:txBody>
          <a:bodyPr/>
          <a:lstStyle/>
          <a:p>
            <a:r>
              <a:rPr lang="en-US" dirty="0"/>
              <a:t>Ideas for the Future</a:t>
            </a:r>
          </a:p>
        </p:txBody>
      </p:sp>
      <p:sp>
        <p:nvSpPr>
          <p:cNvPr id="6" name="Rectangle 2">
            <a:extLst>
              <a:ext uri="{FF2B5EF4-FFF2-40B4-BE49-F238E27FC236}">
                <a16:creationId xmlns:a16="http://schemas.microsoft.com/office/drawing/2014/main" id="{B63A085B-A00D-EFFD-B454-156BBB01F249}"/>
              </a:ext>
            </a:extLst>
          </p:cNvPr>
          <p:cNvSpPr>
            <a:spLocks noGrp="1" noChangeArrowheads="1"/>
          </p:cNvSpPr>
          <p:nvPr>
            <p:ph type="subTitle" idx="1"/>
          </p:nvPr>
        </p:nvSpPr>
        <p:spPr bwMode="auto">
          <a:xfrm>
            <a:off x="577593" y="1296900"/>
            <a:ext cx="7988814" cy="2862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indent="-285750" eaLnBrk="0" fontAlgn="base" hangingPunct="0">
              <a:spcBef>
                <a:spcPct val="0"/>
              </a:spcBef>
              <a:spcAft>
                <a:spcPct val="0"/>
              </a:spcAft>
              <a:buClrTx/>
              <a:buSzTx/>
            </a:pPr>
            <a:r>
              <a:rPr kumimoji="0" lang="en-US" altLang="en-US" sz="1800" b="1" i="0" u="none" strike="noStrike" cap="none" normalizeH="0" baseline="0" dirty="0">
                <a:ln>
                  <a:noFill/>
                </a:ln>
                <a:solidFill>
                  <a:schemeClr val="tx1"/>
                </a:solidFill>
                <a:effectLst/>
                <a:latin typeface="Arial" panose="020B0604020202020204" pitchFamily="34" charset="0"/>
              </a:rPr>
              <a:t>Improved housing design</a:t>
            </a:r>
            <a:r>
              <a:rPr lang="en-US" altLang="en-US" sz="1800" b="1" dirty="0">
                <a:solidFill>
                  <a:schemeClr val="tx1"/>
                </a:solidFill>
                <a:latin typeface="Arial" panose="020B0604020202020204" pitchFamily="34" charset="0"/>
              </a:rPr>
              <a:t>: </a:t>
            </a:r>
            <a:r>
              <a:rPr kumimoji="0" lang="en-US" altLang="en-US" sz="1800" b="0" i="0" u="none" strike="noStrike" cap="none" normalizeH="0" baseline="0" dirty="0">
                <a:ln>
                  <a:noFill/>
                </a:ln>
                <a:solidFill>
                  <a:schemeClr val="tx1"/>
                </a:solidFill>
                <a:effectLst/>
                <a:latin typeface="Arial" panose="020B0604020202020204" pitchFamily="34" charset="0"/>
              </a:rPr>
              <a:t>Integrate electronics directly into the load-cell platform for better protection and fit.</a:t>
            </a:r>
          </a:p>
          <a:p>
            <a:pPr marL="285750" indent="-285750" eaLnBrk="0" fontAlgn="base" hangingPunct="0">
              <a:spcBef>
                <a:spcPct val="0"/>
              </a:spcBef>
              <a:spcAft>
                <a:spcPct val="0"/>
              </a:spcAft>
              <a:buClrTx/>
              <a:buSzTx/>
            </a:pPr>
            <a:r>
              <a:rPr kumimoji="0" lang="en-US" altLang="en-US" sz="1800" b="1" i="0" u="none" strike="noStrike" cap="none" normalizeH="0" baseline="0" dirty="0">
                <a:ln>
                  <a:noFill/>
                </a:ln>
                <a:solidFill>
                  <a:schemeClr val="tx1"/>
                </a:solidFill>
                <a:effectLst/>
                <a:latin typeface="Arial" panose="020B0604020202020204" pitchFamily="34" charset="0"/>
              </a:rPr>
              <a:t>Local server deployment: </a:t>
            </a:r>
            <a:r>
              <a:rPr kumimoji="0" lang="en-US" altLang="en-US" sz="1800" b="0" i="0" u="none" strike="noStrike" cap="none" normalizeH="0" baseline="0" dirty="0">
                <a:ln>
                  <a:noFill/>
                </a:ln>
                <a:solidFill>
                  <a:schemeClr val="tx1"/>
                </a:solidFill>
                <a:effectLst/>
                <a:latin typeface="Arial" panose="020B0604020202020204" pitchFamily="34" charset="0"/>
              </a:rPr>
              <a:t>Host the backend on a Raspberry Pi for local access and greater control.</a:t>
            </a:r>
          </a:p>
          <a:p>
            <a:pPr marL="285750" indent="-285750" eaLnBrk="0" fontAlgn="base" hangingPunct="0">
              <a:spcBef>
                <a:spcPct val="0"/>
              </a:spcBef>
              <a:spcAft>
                <a:spcPct val="0"/>
              </a:spcAft>
              <a:buClrTx/>
              <a:buSzTx/>
            </a:pPr>
            <a:r>
              <a:rPr kumimoji="0" lang="en-US" altLang="en-US" sz="1800" b="1" i="0" u="none" strike="noStrike" cap="none" normalizeH="0" baseline="0" dirty="0">
                <a:ln>
                  <a:noFill/>
                </a:ln>
                <a:solidFill>
                  <a:schemeClr val="tx1"/>
                </a:solidFill>
                <a:effectLst/>
                <a:latin typeface="Arial" panose="020B0604020202020204" pitchFamily="34" charset="0"/>
              </a:rPr>
              <a:t>Audible tamper alert: </a:t>
            </a:r>
            <a:r>
              <a:rPr kumimoji="0" lang="en-US" altLang="en-US" sz="1800" b="0" i="0" u="none" strike="noStrike" cap="none" normalizeH="0" baseline="0" dirty="0">
                <a:ln>
                  <a:noFill/>
                </a:ln>
                <a:solidFill>
                  <a:schemeClr val="tx1"/>
                </a:solidFill>
                <a:effectLst/>
                <a:latin typeface="Arial" panose="020B0604020202020204" pitchFamily="34" charset="0"/>
              </a:rPr>
              <a:t>Add a buzzer to alert nearby users when tampering is detected.</a:t>
            </a:r>
          </a:p>
          <a:p>
            <a:pPr marL="285750" indent="-285750" eaLnBrk="0" fontAlgn="base" hangingPunct="0">
              <a:spcBef>
                <a:spcPct val="0"/>
              </a:spcBef>
              <a:spcAft>
                <a:spcPct val="0"/>
              </a:spcAft>
              <a:buClrTx/>
              <a:buSzTx/>
            </a:pPr>
            <a:r>
              <a:rPr kumimoji="0" lang="en-US" altLang="en-US" sz="1800" b="1" i="0" u="none" strike="noStrike" cap="none" normalizeH="0" baseline="0" dirty="0">
                <a:ln>
                  <a:noFill/>
                </a:ln>
                <a:solidFill>
                  <a:schemeClr val="tx1"/>
                </a:solidFill>
                <a:effectLst/>
                <a:latin typeface="Arial" panose="020B0604020202020204" pitchFamily="34" charset="0"/>
              </a:rPr>
              <a:t>Energy harvesting: </a:t>
            </a:r>
            <a:r>
              <a:rPr kumimoji="0" lang="en-US" altLang="en-US" sz="1800" b="0" i="0" u="none" strike="noStrike" cap="none" normalizeH="0" baseline="0" dirty="0">
                <a:ln>
                  <a:noFill/>
                </a:ln>
                <a:solidFill>
                  <a:schemeClr val="tx1"/>
                </a:solidFill>
                <a:effectLst/>
                <a:latin typeface="Arial" panose="020B0604020202020204" pitchFamily="34" charset="0"/>
              </a:rPr>
              <a:t>Use a piezo element in the lid to generate power during opening/closing.</a:t>
            </a:r>
          </a:p>
          <a:p>
            <a:pPr marL="285750" indent="-285750" eaLnBrk="0" fontAlgn="base" hangingPunct="0">
              <a:spcBef>
                <a:spcPct val="0"/>
              </a:spcBef>
              <a:spcAft>
                <a:spcPct val="0"/>
              </a:spcAft>
              <a:buClrTx/>
              <a:buSzTx/>
            </a:pPr>
            <a:r>
              <a:rPr kumimoji="0" lang="en-US" altLang="en-US" sz="1800" b="1" i="0" u="none" strike="noStrike" cap="none" normalizeH="0" baseline="0" dirty="0">
                <a:ln>
                  <a:noFill/>
                </a:ln>
                <a:solidFill>
                  <a:schemeClr val="tx1"/>
                </a:solidFill>
                <a:effectLst/>
                <a:latin typeface="Arial" panose="020B0604020202020204" pitchFamily="34" charset="0"/>
              </a:rPr>
              <a:t>Multi-mailbox support</a:t>
            </a:r>
            <a:r>
              <a:rPr lang="en-US" altLang="en-US" sz="1800" b="1" dirty="0">
                <a:solidFill>
                  <a:schemeClr val="tx1"/>
                </a:solidFill>
                <a:latin typeface="Arial" panose="020B0604020202020204" pitchFamily="34" charset="0"/>
              </a:rPr>
              <a:t>: </a:t>
            </a:r>
            <a:r>
              <a:rPr kumimoji="0" lang="en-US" altLang="en-US" sz="1800" b="0" i="0" u="none" strike="noStrike" cap="none" normalizeH="0" baseline="0" dirty="0">
                <a:ln>
                  <a:noFill/>
                </a:ln>
                <a:solidFill>
                  <a:schemeClr val="tx1"/>
                </a:solidFill>
                <a:effectLst/>
                <a:latin typeface="Arial" panose="020B0604020202020204" pitchFamily="34" charset="0"/>
              </a:rPr>
              <a:t>Expand the system to monitor multiple mailboxes using device IDs and multiplexers.</a:t>
            </a:r>
          </a:p>
        </p:txBody>
      </p:sp>
    </p:spTree>
    <p:extLst>
      <p:ext uri="{BB962C8B-B14F-4D97-AF65-F5344CB8AC3E}">
        <p14:creationId xmlns:p14="http://schemas.microsoft.com/office/powerpoint/2010/main" val="39576533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DDEF6E-3F95-CE7D-ACD0-ACA618FFAD39}"/>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2D65E490-6D24-C4BA-1F11-49E2A9BA66C2}"/>
              </a:ext>
            </a:extLst>
          </p:cNvPr>
          <p:cNvSpPr>
            <a:spLocks noGrp="1"/>
          </p:cNvSpPr>
          <p:nvPr>
            <p:ph type="ctrTitle"/>
          </p:nvPr>
        </p:nvSpPr>
        <p:spPr>
          <a:xfrm>
            <a:off x="3633770" y="1103130"/>
            <a:ext cx="4804500" cy="2160000"/>
          </a:xfrm>
        </p:spPr>
        <p:txBody>
          <a:bodyPr/>
          <a:lstStyle/>
          <a:p>
            <a:r>
              <a:rPr lang="en-US" dirty="0"/>
              <a:t>Conclusion</a:t>
            </a:r>
          </a:p>
        </p:txBody>
      </p:sp>
      <p:pic>
        <p:nvPicPr>
          <p:cNvPr id="3" name="Graphic 2" descr="Presentation with media with solid fill">
            <a:extLst>
              <a:ext uri="{FF2B5EF4-FFF2-40B4-BE49-F238E27FC236}">
                <a16:creationId xmlns:a16="http://schemas.microsoft.com/office/drawing/2014/main" id="{C6889B04-8706-F514-E081-FCE0794DFCF8}"/>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946411" y="1803150"/>
            <a:ext cx="1848600" cy="1848600"/>
          </a:xfrm>
          <a:prstGeom prst="rect">
            <a:avLst/>
          </a:prstGeom>
        </p:spPr>
      </p:pic>
    </p:spTree>
    <p:extLst>
      <p:ext uri="{BB962C8B-B14F-4D97-AF65-F5344CB8AC3E}">
        <p14:creationId xmlns:p14="http://schemas.microsoft.com/office/powerpoint/2010/main" val="3734914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62">
          <a:extLst>
            <a:ext uri="{FF2B5EF4-FFF2-40B4-BE49-F238E27FC236}">
              <a16:creationId xmlns:a16="http://schemas.microsoft.com/office/drawing/2014/main" id="{B5939DAD-9A89-5BDF-45E5-D88AC248E8FD}"/>
            </a:ext>
          </a:extLst>
        </p:cNvPr>
        <p:cNvGrpSpPr/>
        <p:nvPr/>
      </p:nvGrpSpPr>
      <p:grpSpPr>
        <a:xfrm>
          <a:off x="0" y="0"/>
          <a:ext cx="0" cy="0"/>
          <a:chOff x="0" y="0"/>
          <a:chExt cx="0" cy="0"/>
        </a:xfrm>
      </p:grpSpPr>
      <p:sp>
        <p:nvSpPr>
          <p:cNvPr id="263" name="Google Shape;263;p36">
            <a:extLst>
              <a:ext uri="{FF2B5EF4-FFF2-40B4-BE49-F238E27FC236}">
                <a16:creationId xmlns:a16="http://schemas.microsoft.com/office/drawing/2014/main" id="{3262711A-0B08-7835-F5C0-4DCA8EE83023}"/>
              </a:ext>
            </a:extLst>
          </p:cNvPr>
          <p:cNvSpPr txBox="1">
            <a:spLocks noGrp="1"/>
          </p:cNvSpPr>
          <p:nvPr>
            <p:ph type="title"/>
          </p:nvPr>
        </p:nvSpPr>
        <p:spPr>
          <a:xfrm>
            <a:off x="713225" y="1150775"/>
            <a:ext cx="41457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Requirements</a:t>
            </a:r>
            <a:endParaRPr dirty="0"/>
          </a:p>
        </p:txBody>
      </p:sp>
      <p:pic>
        <p:nvPicPr>
          <p:cNvPr id="265" name="Google Shape;265;p36">
            <a:extLst>
              <a:ext uri="{FF2B5EF4-FFF2-40B4-BE49-F238E27FC236}">
                <a16:creationId xmlns:a16="http://schemas.microsoft.com/office/drawing/2014/main" id="{72B1C197-9376-0216-E878-3A439399E2AE}"/>
              </a:ext>
            </a:extLst>
          </p:cNvPr>
          <p:cNvPicPr preferRelativeResize="0">
            <a:picLocks noGrp="1"/>
          </p:cNvPicPr>
          <p:nvPr>
            <p:ph type="pic" idx="2"/>
          </p:nvPr>
        </p:nvPicPr>
        <p:blipFill rotWithShape="1">
          <a:blip r:embed="rId3">
            <a:extLst>
              <a:ext uri="{96DAC541-7B7A-43D3-8B79-37D633B846F1}">
                <asvg:svgBlip xmlns:asvg="http://schemas.microsoft.com/office/drawing/2016/SVG/main" r:embed="rId4"/>
              </a:ext>
            </a:extLst>
          </a:blip>
          <a:srcRect l="12288" r="12288"/>
          <a:stretch/>
        </p:blipFill>
        <p:spPr>
          <a:xfrm>
            <a:off x="5643775" y="724200"/>
            <a:ext cx="2787000" cy="3695099"/>
          </a:xfrm>
          <a:prstGeom prst="rect">
            <a:avLst/>
          </a:prstGeom>
        </p:spPr>
      </p:pic>
      <p:pic>
        <p:nvPicPr>
          <p:cNvPr id="4" name="Graphic 3">
            <a:extLst>
              <a:ext uri="{FF2B5EF4-FFF2-40B4-BE49-F238E27FC236}">
                <a16:creationId xmlns:a16="http://schemas.microsoft.com/office/drawing/2014/main" id="{52ED36E4-79C1-5C1F-FEB2-FBCB64790D75}"/>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467338" y="1959171"/>
            <a:ext cx="491773" cy="491773"/>
          </a:xfrm>
          <a:prstGeom prst="rect">
            <a:avLst/>
          </a:prstGeom>
        </p:spPr>
      </p:pic>
      <p:sp>
        <p:nvSpPr>
          <p:cNvPr id="5" name="Google Shape;264;p36">
            <a:extLst>
              <a:ext uri="{FF2B5EF4-FFF2-40B4-BE49-F238E27FC236}">
                <a16:creationId xmlns:a16="http://schemas.microsoft.com/office/drawing/2014/main" id="{BE8634BB-BA25-3268-2543-D78149F1806A}"/>
              </a:ext>
            </a:extLst>
          </p:cNvPr>
          <p:cNvSpPr txBox="1">
            <a:spLocks noGrp="1"/>
          </p:cNvSpPr>
          <p:nvPr>
            <p:ph type="subTitle" idx="1"/>
          </p:nvPr>
        </p:nvSpPr>
        <p:spPr>
          <a:xfrm>
            <a:off x="1181750" y="2035371"/>
            <a:ext cx="4462025" cy="491773"/>
          </a:xfrm>
          <a:prstGeom prst="rect">
            <a:avLst/>
          </a:prstGeom>
        </p:spPr>
        <p:txBody>
          <a:bodyPr spcFirstLastPara="1" wrap="square" lIns="91425" tIns="91425" rIns="91425" bIns="91425" anchor="t" anchorCtr="0">
            <a:noAutofit/>
          </a:bodyPr>
          <a:lstStyle/>
          <a:p>
            <a:pPr marL="0" indent="0">
              <a:buNone/>
            </a:pPr>
            <a:r>
              <a:rPr lang="en-US" sz="1600" dirty="0"/>
              <a:t>Detect mailbox opening</a:t>
            </a:r>
            <a:endParaRPr sz="1600" dirty="0"/>
          </a:p>
        </p:txBody>
      </p:sp>
      <p:pic>
        <p:nvPicPr>
          <p:cNvPr id="6" name="Graphic 5">
            <a:extLst>
              <a:ext uri="{FF2B5EF4-FFF2-40B4-BE49-F238E27FC236}">
                <a16:creationId xmlns:a16="http://schemas.microsoft.com/office/drawing/2014/main" id="{D5A6C794-1051-29F0-2DB1-C006004EAFB2}"/>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482061" y="2803875"/>
            <a:ext cx="491773" cy="491773"/>
          </a:xfrm>
          <a:prstGeom prst="rect">
            <a:avLst/>
          </a:prstGeom>
        </p:spPr>
      </p:pic>
      <p:sp>
        <p:nvSpPr>
          <p:cNvPr id="7" name="Google Shape;264;p36">
            <a:extLst>
              <a:ext uri="{FF2B5EF4-FFF2-40B4-BE49-F238E27FC236}">
                <a16:creationId xmlns:a16="http://schemas.microsoft.com/office/drawing/2014/main" id="{EB9603C5-953A-B48C-D321-20450183D402}"/>
              </a:ext>
            </a:extLst>
          </p:cNvPr>
          <p:cNvSpPr txBox="1">
            <a:spLocks/>
          </p:cNvSpPr>
          <p:nvPr/>
        </p:nvSpPr>
        <p:spPr>
          <a:xfrm>
            <a:off x="1181748" y="2803875"/>
            <a:ext cx="4462025" cy="49177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Roboto Light"/>
              <a:buChar char="●"/>
              <a:defRPr sz="1200" b="0" i="0" u="none" strike="noStrike" cap="none">
                <a:solidFill>
                  <a:schemeClr val="dk1"/>
                </a:solidFill>
                <a:latin typeface="Roboto"/>
                <a:ea typeface="Roboto"/>
                <a:cs typeface="Roboto"/>
                <a:sym typeface="Roboto"/>
              </a:defRPr>
            </a:lvl1pPr>
            <a:lvl2pPr marL="914400" marR="0" lvl="1" indent="-304800" algn="ctr" rtl="0">
              <a:lnSpc>
                <a:spcPct val="100000"/>
              </a:lnSpc>
              <a:spcBef>
                <a:spcPts val="0"/>
              </a:spcBef>
              <a:spcAft>
                <a:spcPts val="0"/>
              </a:spcAft>
              <a:buClr>
                <a:srgbClr val="E76A28"/>
              </a:buClr>
              <a:buSzPts val="1200"/>
              <a:buFont typeface="Nunito Light"/>
              <a:buChar char="○"/>
              <a:defRPr sz="1200" b="0" i="0" u="none" strike="noStrike" cap="none">
                <a:solidFill>
                  <a:schemeClr val="dk1"/>
                </a:solidFill>
                <a:latin typeface="Roboto"/>
                <a:ea typeface="Roboto"/>
                <a:cs typeface="Roboto"/>
                <a:sym typeface="Roboto"/>
              </a:defRPr>
            </a:lvl2pPr>
            <a:lvl3pPr marL="1371600" marR="0" lvl="2" indent="-304800" algn="ctr" rtl="0">
              <a:lnSpc>
                <a:spcPct val="100000"/>
              </a:lnSpc>
              <a:spcBef>
                <a:spcPts val="0"/>
              </a:spcBef>
              <a:spcAft>
                <a:spcPts val="0"/>
              </a:spcAft>
              <a:buClr>
                <a:srgbClr val="E76A28"/>
              </a:buClr>
              <a:buSzPts val="1200"/>
              <a:buFont typeface="Nunito Light"/>
              <a:buChar char="■"/>
              <a:defRPr sz="1200" b="0" i="0" u="none" strike="noStrike" cap="none">
                <a:solidFill>
                  <a:schemeClr val="dk1"/>
                </a:solidFill>
                <a:latin typeface="Roboto"/>
                <a:ea typeface="Roboto"/>
                <a:cs typeface="Roboto"/>
                <a:sym typeface="Roboto"/>
              </a:defRPr>
            </a:lvl3pPr>
            <a:lvl4pPr marL="1828800" marR="0" lvl="3" indent="-304800" algn="ctr" rtl="0">
              <a:lnSpc>
                <a:spcPct val="100000"/>
              </a:lnSpc>
              <a:spcBef>
                <a:spcPts val="0"/>
              </a:spcBef>
              <a:spcAft>
                <a:spcPts val="0"/>
              </a:spcAft>
              <a:buClr>
                <a:srgbClr val="E76A28"/>
              </a:buClr>
              <a:buSzPts val="1200"/>
              <a:buFont typeface="Nunito Light"/>
              <a:buChar char="●"/>
              <a:defRPr sz="1200" b="0" i="0" u="none" strike="noStrike" cap="none">
                <a:solidFill>
                  <a:schemeClr val="dk1"/>
                </a:solidFill>
                <a:latin typeface="Roboto"/>
                <a:ea typeface="Roboto"/>
                <a:cs typeface="Roboto"/>
                <a:sym typeface="Roboto"/>
              </a:defRPr>
            </a:lvl4pPr>
            <a:lvl5pPr marL="2286000" marR="0" lvl="4" indent="-304800" algn="ctr" rtl="0">
              <a:lnSpc>
                <a:spcPct val="100000"/>
              </a:lnSpc>
              <a:spcBef>
                <a:spcPts val="0"/>
              </a:spcBef>
              <a:spcAft>
                <a:spcPts val="0"/>
              </a:spcAft>
              <a:buClr>
                <a:srgbClr val="E76A28"/>
              </a:buClr>
              <a:buSzPts val="1200"/>
              <a:buFont typeface="Nunito Light"/>
              <a:buChar char="○"/>
              <a:defRPr sz="1200" b="0" i="0" u="none" strike="noStrike" cap="none">
                <a:solidFill>
                  <a:schemeClr val="dk1"/>
                </a:solidFill>
                <a:latin typeface="Roboto"/>
                <a:ea typeface="Roboto"/>
                <a:cs typeface="Roboto"/>
                <a:sym typeface="Roboto"/>
              </a:defRPr>
            </a:lvl5pPr>
            <a:lvl6pPr marL="2743200" marR="0" lvl="5" indent="-304800" algn="ctr" rtl="0">
              <a:lnSpc>
                <a:spcPct val="100000"/>
              </a:lnSpc>
              <a:spcBef>
                <a:spcPts val="0"/>
              </a:spcBef>
              <a:spcAft>
                <a:spcPts val="0"/>
              </a:spcAft>
              <a:buClr>
                <a:srgbClr val="999999"/>
              </a:buClr>
              <a:buSzPts val="1200"/>
              <a:buFont typeface="Nunito Light"/>
              <a:buChar char="■"/>
              <a:defRPr sz="1200" b="0" i="0" u="none" strike="noStrike" cap="none">
                <a:solidFill>
                  <a:schemeClr val="dk1"/>
                </a:solidFill>
                <a:latin typeface="Roboto"/>
                <a:ea typeface="Roboto"/>
                <a:cs typeface="Roboto"/>
                <a:sym typeface="Roboto"/>
              </a:defRPr>
            </a:lvl6pPr>
            <a:lvl7pPr marL="3200400" marR="0" lvl="6" indent="-304800" algn="ctr" rtl="0">
              <a:lnSpc>
                <a:spcPct val="100000"/>
              </a:lnSpc>
              <a:spcBef>
                <a:spcPts val="0"/>
              </a:spcBef>
              <a:spcAft>
                <a:spcPts val="0"/>
              </a:spcAft>
              <a:buClr>
                <a:srgbClr val="999999"/>
              </a:buClr>
              <a:buSzPts val="1200"/>
              <a:buFont typeface="Nunito Light"/>
              <a:buChar char="●"/>
              <a:defRPr sz="1200" b="0" i="0" u="none" strike="noStrike" cap="none">
                <a:solidFill>
                  <a:schemeClr val="dk1"/>
                </a:solidFill>
                <a:latin typeface="Roboto"/>
                <a:ea typeface="Roboto"/>
                <a:cs typeface="Roboto"/>
                <a:sym typeface="Roboto"/>
              </a:defRPr>
            </a:lvl7pPr>
            <a:lvl8pPr marL="3657600" marR="0" lvl="7" indent="-304800" algn="ctr" rtl="0">
              <a:lnSpc>
                <a:spcPct val="100000"/>
              </a:lnSpc>
              <a:spcBef>
                <a:spcPts val="0"/>
              </a:spcBef>
              <a:spcAft>
                <a:spcPts val="0"/>
              </a:spcAft>
              <a:buClr>
                <a:srgbClr val="999999"/>
              </a:buClr>
              <a:buSzPts val="1200"/>
              <a:buFont typeface="Nunito Light"/>
              <a:buChar char="○"/>
              <a:defRPr sz="1200" b="0" i="0" u="none" strike="noStrike" cap="none">
                <a:solidFill>
                  <a:schemeClr val="dk1"/>
                </a:solidFill>
                <a:latin typeface="Roboto"/>
                <a:ea typeface="Roboto"/>
                <a:cs typeface="Roboto"/>
                <a:sym typeface="Roboto"/>
              </a:defRPr>
            </a:lvl8pPr>
            <a:lvl9pPr marL="4114800" marR="0" lvl="8" indent="-304800" algn="ctr" rtl="0">
              <a:lnSpc>
                <a:spcPct val="100000"/>
              </a:lnSpc>
              <a:spcBef>
                <a:spcPts val="0"/>
              </a:spcBef>
              <a:spcAft>
                <a:spcPts val="0"/>
              </a:spcAft>
              <a:buClr>
                <a:srgbClr val="999999"/>
              </a:buClr>
              <a:buSzPts val="1200"/>
              <a:buFont typeface="Nunito Light"/>
              <a:buChar char="■"/>
              <a:defRPr sz="1200" b="0" i="0" u="none" strike="noStrike" cap="none">
                <a:solidFill>
                  <a:schemeClr val="dk1"/>
                </a:solidFill>
                <a:latin typeface="Roboto"/>
                <a:ea typeface="Roboto"/>
                <a:cs typeface="Roboto"/>
                <a:sym typeface="Roboto"/>
              </a:defRPr>
            </a:lvl9pPr>
          </a:lstStyle>
          <a:p>
            <a:pPr marL="0" indent="0">
              <a:buFont typeface="Roboto Light"/>
              <a:buNone/>
            </a:pPr>
            <a:r>
              <a:rPr lang="en-US" sz="1600" dirty="0"/>
              <a:t>Detect mail status (no mail, light or heavy mail)</a:t>
            </a:r>
          </a:p>
        </p:txBody>
      </p:sp>
      <p:pic>
        <p:nvPicPr>
          <p:cNvPr id="8" name="Graphic 7">
            <a:extLst>
              <a:ext uri="{FF2B5EF4-FFF2-40B4-BE49-F238E27FC236}">
                <a16:creationId xmlns:a16="http://schemas.microsoft.com/office/drawing/2014/main" id="{72553156-476A-8F09-C644-7B7E03C15DA6}"/>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482062" y="3682999"/>
            <a:ext cx="491773" cy="491773"/>
          </a:xfrm>
          <a:prstGeom prst="rect">
            <a:avLst/>
          </a:prstGeom>
        </p:spPr>
      </p:pic>
      <p:sp>
        <p:nvSpPr>
          <p:cNvPr id="9" name="Google Shape;264;p36">
            <a:extLst>
              <a:ext uri="{FF2B5EF4-FFF2-40B4-BE49-F238E27FC236}">
                <a16:creationId xmlns:a16="http://schemas.microsoft.com/office/drawing/2014/main" id="{64F75E73-42FC-005E-384A-88E1672895AF}"/>
              </a:ext>
            </a:extLst>
          </p:cNvPr>
          <p:cNvSpPr txBox="1">
            <a:spLocks/>
          </p:cNvSpPr>
          <p:nvPr/>
        </p:nvSpPr>
        <p:spPr>
          <a:xfrm>
            <a:off x="1181747" y="3682999"/>
            <a:ext cx="4462025" cy="49177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Roboto Light"/>
              <a:buChar char="●"/>
              <a:defRPr sz="1200" b="0" i="0" u="none" strike="noStrike" cap="none">
                <a:solidFill>
                  <a:schemeClr val="dk1"/>
                </a:solidFill>
                <a:latin typeface="Roboto"/>
                <a:ea typeface="Roboto"/>
                <a:cs typeface="Roboto"/>
                <a:sym typeface="Roboto"/>
              </a:defRPr>
            </a:lvl1pPr>
            <a:lvl2pPr marL="914400" marR="0" lvl="1" indent="-304800" algn="ctr" rtl="0">
              <a:lnSpc>
                <a:spcPct val="100000"/>
              </a:lnSpc>
              <a:spcBef>
                <a:spcPts val="0"/>
              </a:spcBef>
              <a:spcAft>
                <a:spcPts val="0"/>
              </a:spcAft>
              <a:buClr>
                <a:srgbClr val="E76A28"/>
              </a:buClr>
              <a:buSzPts val="1200"/>
              <a:buFont typeface="Nunito Light"/>
              <a:buChar char="○"/>
              <a:defRPr sz="1200" b="0" i="0" u="none" strike="noStrike" cap="none">
                <a:solidFill>
                  <a:schemeClr val="dk1"/>
                </a:solidFill>
                <a:latin typeface="Roboto"/>
                <a:ea typeface="Roboto"/>
                <a:cs typeface="Roboto"/>
                <a:sym typeface="Roboto"/>
              </a:defRPr>
            </a:lvl2pPr>
            <a:lvl3pPr marL="1371600" marR="0" lvl="2" indent="-304800" algn="ctr" rtl="0">
              <a:lnSpc>
                <a:spcPct val="100000"/>
              </a:lnSpc>
              <a:spcBef>
                <a:spcPts val="0"/>
              </a:spcBef>
              <a:spcAft>
                <a:spcPts val="0"/>
              </a:spcAft>
              <a:buClr>
                <a:srgbClr val="E76A28"/>
              </a:buClr>
              <a:buSzPts val="1200"/>
              <a:buFont typeface="Nunito Light"/>
              <a:buChar char="■"/>
              <a:defRPr sz="1200" b="0" i="0" u="none" strike="noStrike" cap="none">
                <a:solidFill>
                  <a:schemeClr val="dk1"/>
                </a:solidFill>
                <a:latin typeface="Roboto"/>
                <a:ea typeface="Roboto"/>
                <a:cs typeface="Roboto"/>
                <a:sym typeface="Roboto"/>
              </a:defRPr>
            </a:lvl3pPr>
            <a:lvl4pPr marL="1828800" marR="0" lvl="3" indent="-304800" algn="ctr" rtl="0">
              <a:lnSpc>
                <a:spcPct val="100000"/>
              </a:lnSpc>
              <a:spcBef>
                <a:spcPts val="0"/>
              </a:spcBef>
              <a:spcAft>
                <a:spcPts val="0"/>
              </a:spcAft>
              <a:buClr>
                <a:srgbClr val="E76A28"/>
              </a:buClr>
              <a:buSzPts val="1200"/>
              <a:buFont typeface="Nunito Light"/>
              <a:buChar char="●"/>
              <a:defRPr sz="1200" b="0" i="0" u="none" strike="noStrike" cap="none">
                <a:solidFill>
                  <a:schemeClr val="dk1"/>
                </a:solidFill>
                <a:latin typeface="Roboto"/>
                <a:ea typeface="Roboto"/>
                <a:cs typeface="Roboto"/>
                <a:sym typeface="Roboto"/>
              </a:defRPr>
            </a:lvl4pPr>
            <a:lvl5pPr marL="2286000" marR="0" lvl="4" indent="-304800" algn="ctr" rtl="0">
              <a:lnSpc>
                <a:spcPct val="100000"/>
              </a:lnSpc>
              <a:spcBef>
                <a:spcPts val="0"/>
              </a:spcBef>
              <a:spcAft>
                <a:spcPts val="0"/>
              </a:spcAft>
              <a:buClr>
                <a:srgbClr val="E76A28"/>
              </a:buClr>
              <a:buSzPts val="1200"/>
              <a:buFont typeface="Nunito Light"/>
              <a:buChar char="○"/>
              <a:defRPr sz="1200" b="0" i="0" u="none" strike="noStrike" cap="none">
                <a:solidFill>
                  <a:schemeClr val="dk1"/>
                </a:solidFill>
                <a:latin typeface="Roboto"/>
                <a:ea typeface="Roboto"/>
                <a:cs typeface="Roboto"/>
                <a:sym typeface="Roboto"/>
              </a:defRPr>
            </a:lvl5pPr>
            <a:lvl6pPr marL="2743200" marR="0" lvl="5" indent="-304800" algn="ctr" rtl="0">
              <a:lnSpc>
                <a:spcPct val="100000"/>
              </a:lnSpc>
              <a:spcBef>
                <a:spcPts val="0"/>
              </a:spcBef>
              <a:spcAft>
                <a:spcPts val="0"/>
              </a:spcAft>
              <a:buClr>
                <a:srgbClr val="999999"/>
              </a:buClr>
              <a:buSzPts val="1200"/>
              <a:buFont typeface="Nunito Light"/>
              <a:buChar char="■"/>
              <a:defRPr sz="1200" b="0" i="0" u="none" strike="noStrike" cap="none">
                <a:solidFill>
                  <a:schemeClr val="dk1"/>
                </a:solidFill>
                <a:latin typeface="Roboto"/>
                <a:ea typeface="Roboto"/>
                <a:cs typeface="Roboto"/>
                <a:sym typeface="Roboto"/>
              </a:defRPr>
            </a:lvl6pPr>
            <a:lvl7pPr marL="3200400" marR="0" lvl="6" indent="-304800" algn="ctr" rtl="0">
              <a:lnSpc>
                <a:spcPct val="100000"/>
              </a:lnSpc>
              <a:spcBef>
                <a:spcPts val="0"/>
              </a:spcBef>
              <a:spcAft>
                <a:spcPts val="0"/>
              </a:spcAft>
              <a:buClr>
                <a:srgbClr val="999999"/>
              </a:buClr>
              <a:buSzPts val="1200"/>
              <a:buFont typeface="Nunito Light"/>
              <a:buChar char="●"/>
              <a:defRPr sz="1200" b="0" i="0" u="none" strike="noStrike" cap="none">
                <a:solidFill>
                  <a:schemeClr val="dk1"/>
                </a:solidFill>
                <a:latin typeface="Roboto"/>
                <a:ea typeface="Roboto"/>
                <a:cs typeface="Roboto"/>
                <a:sym typeface="Roboto"/>
              </a:defRPr>
            </a:lvl7pPr>
            <a:lvl8pPr marL="3657600" marR="0" lvl="7" indent="-304800" algn="ctr" rtl="0">
              <a:lnSpc>
                <a:spcPct val="100000"/>
              </a:lnSpc>
              <a:spcBef>
                <a:spcPts val="0"/>
              </a:spcBef>
              <a:spcAft>
                <a:spcPts val="0"/>
              </a:spcAft>
              <a:buClr>
                <a:srgbClr val="999999"/>
              </a:buClr>
              <a:buSzPts val="1200"/>
              <a:buFont typeface="Nunito Light"/>
              <a:buChar char="○"/>
              <a:defRPr sz="1200" b="0" i="0" u="none" strike="noStrike" cap="none">
                <a:solidFill>
                  <a:schemeClr val="dk1"/>
                </a:solidFill>
                <a:latin typeface="Roboto"/>
                <a:ea typeface="Roboto"/>
                <a:cs typeface="Roboto"/>
                <a:sym typeface="Roboto"/>
              </a:defRPr>
            </a:lvl8pPr>
            <a:lvl9pPr marL="4114800" marR="0" lvl="8" indent="-304800" algn="ctr" rtl="0">
              <a:lnSpc>
                <a:spcPct val="100000"/>
              </a:lnSpc>
              <a:spcBef>
                <a:spcPts val="0"/>
              </a:spcBef>
              <a:spcAft>
                <a:spcPts val="0"/>
              </a:spcAft>
              <a:buClr>
                <a:srgbClr val="999999"/>
              </a:buClr>
              <a:buSzPts val="1200"/>
              <a:buFont typeface="Nunito Light"/>
              <a:buChar char="■"/>
              <a:defRPr sz="1200" b="0" i="0" u="none" strike="noStrike" cap="none">
                <a:solidFill>
                  <a:schemeClr val="dk1"/>
                </a:solidFill>
                <a:latin typeface="Roboto"/>
                <a:ea typeface="Roboto"/>
                <a:cs typeface="Roboto"/>
                <a:sym typeface="Roboto"/>
              </a:defRPr>
            </a:lvl9pPr>
          </a:lstStyle>
          <a:p>
            <a:pPr marL="0" indent="0">
              <a:buFont typeface="Roboto Light"/>
              <a:buNone/>
            </a:pPr>
            <a:r>
              <a:rPr lang="en-US" sz="1600" dirty="0"/>
              <a:t>Communicate mail status remotely</a:t>
            </a:r>
          </a:p>
        </p:txBody>
      </p:sp>
    </p:spTree>
    <p:extLst>
      <p:ext uri="{BB962C8B-B14F-4D97-AF65-F5344CB8AC3E}">
        <p14:creationId xmlns:p14="http://schemas.microsoft.com/office/powerpoint/2010/main" val="34867101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B06621A6-EB1F-058A-6435-9E815759391A}"/>
              </a:ext>
            </a:extLst>
          </p:cNvPr>
          <p:cNvSpPr>
            <a:spLocks noGrp="1"/>
          </p:cNvSpPr>
          <p:nvPr>
            <p:ph type="title"/>
          </p:nvPr>
        </p:nvSpPr>
        <p:spPr>
          <a:xfrm>
            <a:off x="2135550" y="1189100"/>
            <a:ext cx="4872900" cy="1964400"/>
          </a:xfrm>
        </p:spPr>
        <p:txBody>
          <a:bodyPr wrap="square" anchor="ctr">
            <a:normAutofit fontScale="90000"/>
          </a:bodyPr>
          <a:lstStyle/>
          <a:p>
            <a:pPr>
              <a:lnSpc>
                <a:spcPct val="90000"/>
              </a:lnSpc>
            </a:pPr>
            <a:r>
              <a:rPr lang="en-US" sz="8300" dirty="0"/>
              <a:t>Thank You</a:t>
            </a:r>
            <a:endParaRPr lang="LID4096" sz="8300" dirty="0"/>
          </a:p>
        </p:txBody>
      </p:sp>
      <p:sp>
        <p:nvSpPr>
          <p:cNvPr id="12" name="Subtitle 11">
            <a:extLst>
              <a:ext uri="{FF2B5EF4-FFF2-40B4-BE49-F238E27FC236}">
                <a16:creationId xmlns:a16="http://schemas.microsoft.com/office/drawing/2014/main" id="{E084702B-E101-11AC-B647-499B779A0B46}"/>
              </a:ext>
            </a:extLst>
          </p:cNvPr>
          <p:cNvSpPr>
            <a:spLocks noGrp="1"/>
          </p:cNvSpPr>
          <p:nvPr>
            <p:ph type="subTitle" idx="1"/>
          </p:nvPr>
        </p:nvSpPr>
        <p:spPr>
          <a:xfrm>
            <a:off x="2135550" y="3153500"/>
            <a:ext cx="4872900" cy="671100"/>
          </a:xfrm>
        </p:spPr>
        <p:txBody>
          <a:bodyPr wrap="square" anchor="t">
            <a:normAutofit/>
          </a:bodyPr>
          <a:lstStyle/>
          <a:p>
            <a:pPr>
              <a:spcAft>
                <a:spcPts val="600"/>
              </a:spcAft>
            </a:pPr>
            <a:r>
              <a:rPr lang="en-US" dirty="0"/>
              <a:t>Any questions?</a:t>
            </a:r>
            <a:endParaRPr lang="LID4096"/>
          </a:p>
        </p:txBody>
      </p:sp>
    </p:spTree>
    <p:extLst>
      <p:ext uri="{BB962C8B-B14F-4D97-AF65-F5344CB8AC3E}">
        <p14:creationId xmlns:p14="http://schemas.microsoft.com/office/powerpoint/2010/main" val="13888805"/>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F01AA1-3D29-1495-A7EB-7EF33E1CDD33}"/>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9F6A5837-96F7-77A8-D712-550956E236C1}"/>
              </a:ext>
            </a:extLst>
          </p:cNvPr>
          <p:cNvSpPr>
            <a:spLocks noGrp="1"/>
          </p:cNvSpPr>
          <p:nvPr>
            <p:ph type="title"/>
          </p:nvPr>
        </p:nvSpPr>
        <p:spPr/>
        <p:txBody>
          <a:bodyPr/>
          <a:lstStyle/>
          <a:p>
            <a:r>
              <a:rPr lang="en-US" dirty="0"/>
              <a:t>References</a:t>
            </a:r>
            <a:endParaRPr lang="LID4096" dirty="0"/>
          </a:p>
        </p:txBody>
      </p:sp>
      <p:sp>
        <p:nvSpPr>
          <p:cNvPr id="5" name="TextBox 4">
            <a:extLst>
              <a:ext uri="{FF2B5EF4-FFF2-40B4-BE49-F238E27FC236}">
                <a16:creationId xmlns:a16="http://schemas.microsoft.com/office/drawing/2014/main" id="{6AD279AA-FFCD-CA37-60A4-192C1C07F8D2}"/>
              </a:ext>
            </a:extLst>
          </p:cNvPr>
          <p:cNvSpPr txBox="1"/>
          <p:nvPr/>
        </p:nvSpPr>
        <p:spPr>
          <a:xfrm>
            <a:off x="720000" y="1078685"/>
            <a:ext cx="7704000" cy="2677656"/>
          </a:xfrm>
          <a:prstGeom prst="rect">
            <a:avLst/>
          </a:prstGeom>
          <a:noFill/>
        </p:spPr>
        <p:txBody>
          <a:bodyPr wrap="square" rtlCol="0">
            <a:spAutoFit/>
          </a:bodyPr>
          <a:lstStyle/>
          <a:p>
            <a:pPr marL="285750" indent="-285750">
              <a:buFont typeface="Arial" panose="020B0604020202020204" pitchFamily="34" charset="0"/>
              <a:buChar char="•"/>
            </a:pPr>
            <a:r>
              <a:rPr lang="en-US" dirty="0" err="1"/>
              <a:t>Fouvin</a:t>
            </a:r>
            <a:r>
              <a:rPr lang="en-US" dirty="0"/>
              <a:t>. (2025). Mailbox sensor with remote monitoring via </a:t>
            </a:r>
            <a:r>
              <a:rPr lang="en-US" dirty="0" err="1"/>
              <a:t>tuya</a:t>
            </a:r>
            <a:r>
              <a:rPr lang="en-US" dirty="0"/>
              <a:t> app. Amazon. Re-</a:t>
            </a:r>
            <a:r>
              <a:rPr lang="en-US" dirty="0" err="1"/>
              <a:t>trieved</a:t>
            </a:r>
            <a:r>
              <a:rPr lang="en-US" dirty="0"/>
              <a:t> from https://www.amazon.de/Bewegungssensor-Intelligenter-Bewegungsmelder-Heimsicherheit-Fern%C3%BCberwachungs/dp/B0DDGGDMPX/ (Accessed: 2025-12-29)</a:t>
            </a:r>
          </a:p>
          <a:p>
            <a:pPr marL="285750" indent="-285750">
              <a:buFont typeface="Arial" panose="020B0604020202020204" pitchFamily="34" charset="0"/>
              <a:buChar char="•"/>
            </a:pPr>
            <a:r>
              <a:rPr lang="en-US" dirty="0" err="1"/>
              <a:t>InstaView</a:t>
            </a:r>
            <a:r>
              <a:rPr lang="en-US" dirty="0"/>
              <a:t>. (2024). Long-range mail arrival indicator device. Amazon. Retrieved from https://www.amazon.com/InstaView-Delivered-Notification-Long-range-Indicator/dp/B0DPDRX6MG(Accessed: 2025-12-29)</a:t>
            </a:r>
          </a:p>
          <a:p>
            <a:pPr marL="285750" indent="-285750">
              <a:buFont typeface="Arial" panose="020B0604020202020204" pitchFamily="34" charset="0"/>
              <a:buChar char="•"/>
            </a:pPr>
            <a:r>
              <a:rPr lang="en-US" dirty="0" err="1"/>
              <a:t>Notific</a:t>
            </a:r>
            <a:r>
              <a:rPr lang="en-US" dirty="0"/>
              <a:t>. (2025). Smart mailbox sensor. Notific.at. Retrieved from https://notific.at/en (Accessed:2025-12-29)</a:t>
            </a:r>
          </a:p>
          <a:p>
            <a:pPr marL="285750" indent="-285750">
              <a:buFont typeface="Arial" panose="020B0604020202020204" pitchFamily="34" charset="0"/>
              <a:buChar char="•"/>
            </a:pPr>
            <a:r>
              <a:rPr lang="en-US" dirty="0"/>
              <a:t>X-Sense. (2025). Smart </a:t>
            </a:r>
            <a:r>
              <a:rPr lang="en-US" dirty="0" err="1"/>
              <a:t>briefkastensensor</a:t>
            </a:r>
            <a:r>
              <a:rPr lang="en-US" dirty="0"/>
              <a:t> sma51. </a:t>
            </a:r>
            <a:r>
              <a:rPr lang="en-US" dirty="0" err="1"/>
              <a:t>Bigshopper</a:t>
            </a:r>
            <a:r>
              <a:rPr lang="en-US" dirty="0"/>
              <a:t>. Retrieved from https://bigshopper.de/product/x-sense-smart-briefkastensensor-erfordert-sbs50-basisstation-funk-melder-mit-grosser-reichweite-fuer-briefkaesten-briefkasten-alarm-zugestellte-post-sma51-2941520710.htm? (Accessed: 2025-12-29)</a:t>
            </a:r>
            <a:endParaRPr lang="LID4096" dirty="0"/>
          </a:p>
        </p:txBody>
      </p:sp>
    </p:spTree>
    <p:extLst>
      <p:ext uri="{BB962C8B-B14F-4D97-AF65-F5344CB8AC3E}">
        <p14:creationId xmlns:p14="http://schemas.microsoft.com/office/powerpoint/2010/main" val="1415594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7C1B96-4FD5-091A-7475-084EA7C28AF3}"/>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B0B4ADFD-D59D-66D1-9BD3-51237F212719}"/>
              </a:ext>
            </a:extLst>
          </p:cNvPr>
          <p:cNvSpPr>
            <a:spLocks noGrp="1"/>
          </p:cNvSpPr>
          <p:nvPr>
            <p:ph type="title"/>
          </p:nvPr>
        </p:nvSpPr>
        <p:spPr/>
        <p:txBody>
          <a:bodyPr/>
          <a:lstStyle/>
          <a:p>
            <a:r>
              <a:rPr lang="en-US" dirty="0"/>
              <a:t>Attribution Links</a:t>
            </a:r>
            <a:endParaRPr lang="LID4096" dirty="0"/>
          </a:p>
        </p:txBody>
      </p:sp>
      <p:sp>
        <p:nvSpPr>
          <p:cNvPr id="5" name="TextBox 4">
            <a:extLst>
              <a:ext uri="{FF2B5EF4-FFF2-40B4-BE49-F238E27FC236}">
                <a16:creationId xmlns:a16="http://schemas.microsoft.com/office/drawing/2014/main" id="{45496EE4-BE0E-F889-1F60-7BE09F9AF945}"/>
              </a:ext>
            </a:extLst>
          </p:cNvPr>
          <p:cNvSpPr txBox="1"/>
          <p:nvPr/>
        </p:nvSpPr>
        <p:spPr>
          <a:xfrm>
            <a:off x="720001" y="1017725"/>
            <a:ext cx="7704000" cy="1600438"/>
          </a:xfrm>
          <a:prstGeom prst="rect">
            <a:avLst/>
          </a:prstGeom>
          <a:noFill/>
        </p:spPr>
        <p:txBody>
          <a:bodyPr wrap="square" rtlCol="0">
            <a:spAutoFit/>
          </a:bodyPr>
          <a:lstStyle/>
          <a:p>
            <a:r>
              <a:rPr lang="en-US" dirty="0"/>
              <a:t>Some icons were used from </a:t>
            </a:r>
            <a:r>
              <a:rPr lang="en-US" dirty="0" err="1"/>
              <a:t>flaticons</a:t>
            </a:r>
            <a:r>
              <a:rPr lang="en-US" dirty="0"/>
              <a:t>, here are the attribution links:</a:t>
            </a:r>
          </a:p>
          <a:p>
            <a:endParaRPr lang="en-US" dirty="0"/>
          </a:p>
          <a:p>
            <a:pPr marL="285750" indent="-285750">
              <a:buFont typeface="Arial" panose="020B0604020202020204" pitchFamily="34" charset="0"/>
              <a:buChar char="•"/>
            </a:pPr>
            <a:r>
              <a:rPr lang="en-US" dirty="0">
                <a:hlinkClick r:id="rId2"/>
              </a:rPr>
              <a:t>https://www.flaticon.com/free-icons/light-dependent-resistor</a:t>
            </a:r>
            <a:r>
              <a:rPr lang="en-US" dirty="0"/>
              <a:t> : Light dependent resistor icons created by </a:t>
            </a:r>
            <a:r>
              <a:rPr lang="en-US" dirty="0" err="1"/>
              <a:t>verluk</a:t>
            </a:r>
            <a:r>
              <a:rPr lang="en-US" dirty="0"/>
              <a:t> </a:t>
            </a:r>
            <a:r>
              <a:rPr lang="en-US" dirty="0">
                <a:hlinkClick r:id="rId3"/>
              </a:rPr>
              <a:t>–</a:t>
            </a:r>
            <a:r>
              <a:rPr lang="en-US" dirty="0"/>
              <a:t> </a:t>
            </a:r>
            <a:r>
              <a:rPr lang="en-US" dirty="0" err="1"/>
              <a:t>Flaticon</a:t>
            </a:r>
            <a:endParaRPr lang="en-US" dirty="0"/>
          </a:p>
          <a:p>
            <a:pPr marL="285750" indent="-285750">
              <a:buFont typeface="Arial" panose="020B0604020202020204" pitchFamily="34" charset="0"/>
              <a:buChar char="•"/>
            </a:pPr>
            <a:r>
              <a:rPr lang="en-US" dirty="0">
                <a:hlinkClick r:id="rId3"/>
              </a:rPr>
              <a:t>https://www.flaticon.com/free-icons/antenna</a:t>
            </a:r>
            <a:r>
              <a:rPr lang="en-US" dirty="0"/>
              <a:t> : Antenna icons created by </a:t>
            </a:r>
            <a:r>
              <a:rPr lang="en-US" dirty="0" err="1"/>
              <a:t>Freepik</a:t>
            </a:r>
            <a:r>
              <a:rPr lang="en-US" dirty="0"/>
              <a:t> – </a:t>
            </a:r>
            <a:r>
              <a:rPr lang="en-US" dirty="0" err="1"/>
              <a:t>Flaticon</a:t>
            </a:r>
            <a:endParaRPr lang="en-US" dirty="0"/>
          </a:p>
          <a:p>
            <a:pPr marL="285750" indent="-285750">
              <a:buFont typeface="Arial" panose="020B0604020202020204" pitchFamily="34" charset="0"/>
              <a:buChar char="•"/>
            </a:pPr>
            <a:r>
              <a:rPr lang="en-US" dirty="0">
                <a:hlinkClick r:id="rId4"/>
              </a:rPr>
              <a:t>https://www.flaticon.com/free-icons/spirit-level</a:t>
            </a:r>
            <a:r>
              <a:rPr lang="en-US" dirty="0"/>
              <a:t> : Spirit level icons created by </a:t>
            </a:r>
            <a:r>
              <a:rPr lang="en-US" dirty="0" err="1"/>
              <a:t>juicy_fish</a:t>
            </a:r>
            <a:r>
              <a:rPr lang="en-US" dirty="0"/>
              <a:t> - </a:t>
            </a:r>
            <a:r>
              <a:rPr lang="en-US" dirty="0" err="1"/>
              <a:t>Flaticon</a:t>
            </a:r>
            <a:endParaRPr lang="LID4096" dirty="0"/>
          </a:p>
        </p:txBody>
      </p:sp>
    </p:spTree>
    <p:extLst>
      <p:ext uri="{BB962C8B-B14F-4D97-AF65-F5344CB8AC3E}">
        <p14:creationId xmlns:p14="http://schemas.microsoft.com/office/powerpoint/2010/main" val="204504505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D04851C-ED4A-97A1-08A3-5BE4D68FA241}"/>
              </a:ext>
            </a:extLst>
          </p:cNvPr>
          <p:cNvSpPr>
            <a:spLocks noGrp="1"/>
          </p:cNvSpPr>
          <p:nvPr>
            <p:ph type="title"/>
          </p:nvPr>
        </p:nvSpPr>
        <p:spPr/>
        <p:txBody>
          <a:bodyPr/>
          <a:lstStyle/>
          <a:p>
            <a:r>
              <a:rPr lang="en-US" dirty="0"/>
              <a:t>Functional Requirements</a:t>
            </a:r>
            <a:endParaRPr lang="LID4096" dirty="0"/>
          </a:p>
        </p:txBody>
      </p:sp>
      <p:sp>
        <p:nvSpPr>
          <p:cNvPr id="5" name="TextBox 4">
            <a:extLst>
              <a:ext uri="{FF2B5EF4-FFF2-40B4-BE49-F238E27FC236}">
                <a16:creationId xmlns:a16="http://schemas.microsoft.com/office/drawing/2014/main" id="{AF9E1AF5-4FA5-79F8-70EA-1A41512C1ECB}"/>
              </a:ext>
            </a:extLst>
          </p:cNvPr>
          <p:cNvSpPr txBox="1"/>
          <p:nvPr/>
        </p:nvSpPr>
        <p:spPr>
          <a:xfrm>
            <a:off x="720001" y="1017725"/>
            <a:ext cx="7704000" cy="2462213"/>
          </a:xfrm>
          <a:prstGeom prst="rect">
            <a:avLst/>
          </a:prstGeom>
          <a:noFill/>
        </p:spPr>
        <p:txBody>
          <a:bodyPr wrap="square" rtlCol="0">
            <a:spAutoFit/>
          </a:bodyPr>
          <a:lstStyle/>
          <a:p>
            <a:r>
              <a:rPr lang="en-US" dirty="0"/>
              <a:t>For The Talking Door to be a satisfiable product, the following functional requirements must be implemented:</a:t>
            </a:r>
          </a:p>
          <a:p>
            <a:endParaRPr lang="en-US" dirty="0"/>
          </a:p>
          <a:p>
            <a:pPr marL="285750" indent="-285750">
              <a:buFont typeface="Arial" panose="020B0604020202020204" pitchFamily="34" charset="0"/>
              <a:buChar char="•"/>
            </a:pPr>
            <a:r>
              <a:rPr lang="en-US" dirty="0"/>
              <a:t>It can detect whether or not mail is present within the mailbox</a:t>
            </a:r>
          </a:p>
          <a:p>
            <a:pPr marL="285750" indent="-285750">
              <a:buFont typeface="Arial" panose="020B0604020202020204" pitchFamily="34" charset="0"/>
              <a:buChar char="•"/>
            </a:pPr>
            <a:r>
              <a:rPr lang="en-US" dirty="0"/>
              <a:t>It can detect if the mailbox is opened</a:t>
            </a:r>
          </a:p>
          <a:p>
            <a:pPr marL="285750" indent="-285750">
              <a:buFont typeface="Arial" panose="020B0604020202020204" pitchFamily="34" charset="0"/>
              <a:buChar char="•"/>
            </a:pPr>
            <a:r>
              <a:rPr lang="en-US" dirty="0"/>
              <a:t>It can check the battery status</a:t>
            </a:r>
          </a:p>
          <a:p>
            <a:pPr marL="285750" indent="-285750">
              <a:buFont typeface="Arial" panose="020B0604020202020204" pitchFamily="34" charset="0"/>
              <a:buChar char="•"/>
            </a:pPr>
            <a:r>
              <a:rPr lang="en-US" dirty="0"/>
              <a:t>It can communicate if a mail is in the box to a website (based on </a:t>
            </a:r>
            <a:r>
              <a:rPr lang="en-US" dirty="0" err="1"/>
              <a:t>LoRaWAN</a:t>
            </a:r>
            <a:r>
              <a:rPr lang="en-US" dirty="0"/>
              <a:t>)</a:t>
            </a:r>
          </a:p>
          <a:p>
            <a:pPr marL="285750" indent="-285750">
              <a:buFont typeface="Arial" panose="020B0604020202020204" pitchFamily="34" charset="0"/>
              <a:buChar char="•"/>
            </a:pPr>
            <a:r>
              <a:rPr lang="en-US" dirty="0"/>
              <a:t>It can detect light as a redundancy for confirming the opening status of the mailbox</a:t>
            </a:r>
          </a:p>
          <a:p>
            <a:pPr marL="285750" indent="-285750">
              <a:buFont typeface="Arial" panose="020B0604020202020204" pitchFamily="34" charset="0"/>
              <a:buChar char="•"/>
            </a:pPr>
            <a:r>
              <a:rPr lang="en-US" dirty="0"/>
              <a:t>It alerts the responsible person via email or dashboard upon mail detection</a:t>
            </a:r>
          </a:p>
          <a:p>
            <a:pPr marL="285750" indent="-285750">
              <a:buFont typeface="Arial" panose="020B0604020202020204" pitchFamily="34" charset="0"/>
              <a:buChar char="•"/>
            </a:pPr>
            <a:r>
              <a:rPr lang="en-US" dirty="0"/>
              <a:t>It sends battery status updates to a website every hour</a:t>
            </a:r>
          </a:p>
          <a:p>
            <a:pPr marL="285750" indent="-285750">
              <a:buFont typeface="Arial" panose="020B0604020202020204" pitchFamily="34" charset="0"/>
              <a:buChar char="•"/>
            </a:pPr>
            <a:r>
              <a:rPr lang="en-US" dirty="0"/>
              <a:t>It sends a low battery warning to a website when the battery falls below a defined threshold</a:t>
            </a:r>
          </a:p>
        </p:txBody>
      </p:sp>
    </p:spTree>
    <p:extLst>
      <p:ext uri="{BB962C8B-B14F-4D97-AF65-F5344CB8AC3E}">
        <p14:creationId xmlns:p14="http://schemas.microsoft.com/office/powerpoint/2010/main" val="72974868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1B727D-9BFB-2888-7A77-83D084E01E78}"/>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C081CA08-A785-7B23-6FB9-940B4333C8FA}"/>
              </a:ext>
            </a:extLst>
          </p:cNvPr>
          <p:cNvSpPr>
            <a:spLocks noGrp="1"/>
          </p:cNvSpPr>
          <p:nvPr>
            <p:ph type="title"/>
          </p:nvPr>
        </p:nvSpPr>
        <p:spPr/>
        <p:txBody>
          <a:bodyPr/>
          <a:lstStyle/>
          <a:p>
            <a:r>
              <a:rPr lang="en-US" dirty="0"/>
              <a:t>Technical Requirements</a:t>
            </a:r>
            <a:endParaRPr lang="LID4096" dirty="0"/>
          </a:p>
        </p:txBody>
      </p:sp>
      <p:sp>
        <p:nvSpPr>
          <p:cNvPr id="5" name="TextBox 4">
            <a:extLst>
              <a:ext uri="{FF2B5EF4-FFF2-40B4-BE49-F238E27FC236}">
                <a16:creationId xmlns:a16="http://schemas.microsoft.com/office/drawing/2014/main" id="{E9E63E70-3371-B461-FDB8-E9B7E0762ED6}"/>
              </a:ext>
            </a:extLst>
          </p:cNvPr>
          <p:cNvSpPr txBox="1"/>
          <p:nvPr/>
        </p:nvSpPr>
        <p:spPr>
          <a:xfrm>
            <a:off x="720001" y="1017725"/>
            <a:ext cx="7704000" cy="3323987"/>
          </a:xfrm>
          <a:prstGeom prst="rect">
            <a:avLst/>
          </a:prstGeom>
          <a:noFill/>
        </p:spPr>
        <p:txBody>
          <a:bodyPr wrap="square" rtlCol="0">
            <a:spAutoFit/>
          </a:bodyPr>
          <a:lstStyle/>
          <a:p>
            <a:r>
              <a:rPr lang="en-US" dirty="0"/>
              <a:t>For The Talking Door to operate and perform its functions, the following technical requirements must be implemented:</a:t>
            </a:r>
          </a:p>
          <a:p>
            <a:endParaRPr lang="en-US" dirty="0"/>
          </a:p>
          <a:p>
            <a:pPr marL="285750" indent="-285750">
              <a:buFont typeface="Arial" panose="020B0604020202020204" pitchFamily="34" charset="0"/>
              <a:buChar char="•"/>
            </a:pPr>
            <a:r>
              <a:rPr lang="en-US" dirty="0"/>
              <a:t>The weight sensor can detect a change in weight of approximately 20g. This indicates when a piece of mail has been placed within the box</a:t>
            </a:r>
          </a:p>
          <a:p>
            <a:pPr marL="285750" indent="-285750">
              <a:buFont typeface="Arial" panose="020B0604020202020204" pitchFamily="34" charset="0"/>
              <a:buChar char="•"/>
            </a:pPr>
            <a:r>
              <a:rPr lang="en-US" dirty="0"/>
              <a:t>The tilt sensor can detect the rotation of the post box lid. This indicates when the lid is opened.</a:t>
            </a:r>
          </a:p>
          <a:p>
            <a:pPr marL="285750" indent="-285750">
              <a:buFont typeface="Arial" panose="020B0604020202020204" pitchFamily="34" charset="0"/>
              <a:buChar char="•"/>
            </a:pPr>
            <a:r>
              <a:rPr lang="en-US" dirty="0"/>
              <a:t>The LDR can detect the change in light intensity by a defined threshold. This indicates when the lid is opened.</a:t>
            </a:r>
          </a:p>
          <a:p>
            <a:pPr marL="285750" indent="-285750">
              <a:buFont typeface="Arial" panose="020B0604020202020204" pitchFamily="34" charset="0"/>
              <a:buChar char="•"/>
            </a:pPr>
            <a:r>
              <a:rPr lang="en-US" dirty="0"/>
              <a:t>The transmitter can reliably connect and communicate via the LoRaWAN Gateway.</a:t>
            </a:r>
          </a:p>
          <a:p>
            <a:pPr marL="285750" indent="-285750">
              <a:buFont typeface="Arial" panose="020B0604020202020204" pitchFamily="34" charset="0"/>
              <a:buChar char="•"/>
            </a:pPr>
            <a:r>
              <a:rPr lang="en-US" dirty="0"/>
              <a:t>The server with which the LoRaWAN communicates, can send emails to relevant personnel about the mail.</a:t>
            </a:r>
          </a:p>
          <a:p>
            <a:pPr marL="285750" indent="-285750">
              <a:buFont typeface="Arial" panose="020B0604020202020204" pitchFamily="34" charset="0"/>
              <a:buChar char="•"/>
            </a:pPr>
            <a:r>
              <a:rPr lang="en-US" dirty="0"/>
              <a:t>The power supply is a battery with a working voltage of 3.1V to 5.5V</a:t>
            </a:r>
          </a:p>
          <a:p>
            <a:pPr marL="285750" indent="-285750">
              <a:buFont typeface="Arial" panose="020B0604020202020204" pitchFamily="34" charset="0"/>
              <a:buChar char="•"/>
            </a:pPr>
            <a:r>
              <a:rPr lang="en-US" dirty="0"/>
              <a:t>The enclosure can protect the system within a typical indoor environment (IP 31)</a:t>
            </a:r>
          </a:p>
          <a:p>
            <a:pPr marL="285750" indent="-285750">
              <a:buFont typeface="Arial" panose="020B0604020202020204" pitchFamily="34" charset="0"/>
              <a:buChar char="•"/>
            </a:pPr>
            <a:r>
              <a:rPr lang="en-US" dirty="0"/>
              <a:t>The system should function at temperatures ranging 0-40°C and humidity 10-90%</a:t>
            </a:r>
          </a:p>
        </p:txBody>
      </p:sp>
    </p:spTree>
    <p:extLst>
      <p:ext uri="{BB962C8B-B14F-4D97-AF65-F5344CB8AC3E}">
        <p14:creationId xmlns:p14="http://schemas.microsoft.com/office/powerpoint/2010/main" val="267764004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91EEED-5820-6CBE-67C8-0A0B0C0F81C0}"/>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54CB886F-A4DC-CFA8-4443-9A51FD4AAFD2}"/>
              </a:ext>
            </a:extLst>
          </p:cNvPr>
          <p:cNvSpPr>
            <a:spLocks noGrp="1"/>
          </p:cNvSpPr>
          <p:nvPr>
            <p:ph type="title"/>
          </p:nvPr>
        </p:nvSpPr>
        <p:spPr/>
        <p:txBody>
          <a:bodyPr/>
          <a:lstStyle/>
          <a:p>
            <a:r>
              <a:rPr lang="en-US" dirty="0"/>
              <a:t>Price Estimates</a:t>
            </a:r>
            <a:endParaRPr lang="LID4096" dirty="0"/>
          </a:p>
        </p:txBody>
      </p:sp>
      <p:graphicFrame>
        <p:nvGraphicFramePr>
          <p:cNvPr id="2" name="Table 1">
            <a:extLst>
              <a:ext uri="{FF2B5EF4-FFF2-40B4-BE49-F238E27FC236}">
                <a16:creationId xmlns:a16="http://schemas.microsoft.com/office/drawing/2014/main" id="{6D59289E-10DA-BE7D-3602-054D99864F75}"/>
              </a:ext>
            </a:extLst>
          </p:cNvPr>
          <p:cNvGraphicFramePr>
            <a:graphicFrameLocks noGrp="1"/>
          </p:cNvGraphicFramePr>
          <p:nvPr>
            <p:extLst>
              <p:ext uri="{D42A27DB-BD31-4B8C-83A1-F6EECF244321}">
                <p14:modId xmlns:p14="http://schemas.microsoft.com/office/powerpoint/2010/main" val="3441314259"/>
              </p:ext>
            </p:extLst>
          </p:nvPr>
        </p:nvGraphicFramePr>
        <p:xfrm>
          <a:off x="1270001" y="1220925"/>
          <a:ext cx="6096000" cy="2966720"/>
        </p:xfrm>
        <a:graphic>
          <a:graphicData uri="http://schemas.openxmlformats.org/drawingml/2006/table">
            <a:tbl>
              <a:tblPr firstRow="1" bandRow="1">
                <a:tableStyleId>{3C2FFA5D-87B4-456A-9821-1D502468CF0F}</a:tableStyleId>
              </a:tblPr>
              <a:tblGrid>
                <a:gridCol w="3048000">
                  <a:extLst>
                    <a:ext uri="{9D8B030D-6E8A-4147-A177-3AD203B41FA5}">
                      <a16:colId xmlns:a16="http://schemas.microsoft.com/office/drawing/2014/main" val="3372226300"/>
                    </a:ext>
                  </a:extLst>
                </a:gridCol>
                <a:gridCol w="3048000">
                  <a:extLst>
                    <a:ext uri="{9D8B030D-6E8A-4147-A177-3AD203B41FA5}">
                      <a16:colId xmlns:a16="http://schemas.microsoft.com/office/drawing/2014/main" val="4221096465"/>
                    </a:ext>
                  </a:extLst>
                </a:gridCol>
              </a:tblGrid>
              <a:tr h="370840">
                <a:tc>
                  <a:txBody>
                    <a:bodyPr/>
                    <a:lstStyle/>
                    <a:p>
                      <a:r>
                        <a:rPr lang="en-US" dirty="0"/>
                        <a:t>Component</a:t>
                      </a:r>
                    </a:p>
                  </a:txBody>
                  <a:tcPr/>
                </a:tc>
                <a:tc>
                  <a:txBody>
                    <a:bodyPr/>
                    <a:lstStyle/>
                    <a:p>
                      <a:r>
                        <a:rPr lang="en-US" dirty="0"/>
                        <a:t>Price Estimate [EUR]</a:t>
                      </a:r>
                    </a:p>
                  </a:txBody>
                  <a:tcPr/>
                </a:tc>
                <a:extLst>
                  <a:ext uri="{0D108BD9-81ED-4DB2-BD59-A6C34878D82A}">
                    <a16:rowId xmlns:a16="http://schemas.microsoft.com/office/drawing/2014/main" val="1159753766"/>
                  </a:ext>
                </a:extLst>
              </a:tr>
              <a:tr h="370840">
                <a:tc>
                  <a:txBody>
                    <a:bodyPr/>
                    <a:lstStyle/>
                    <a:p>
                      <a:pPr marL="0" indent="0">
                        <a:buFont typeface="Arial" panose="020B0604020202020204" pitchFamily="34" charset="0"/>
                        <a:buNone/>
                      </a:pPr>
                      <a:r>
                        <a:rPr lang="en-US" dirty="0"/>
                        <a:t>Weight Sensor</a:t>
                      </a:r>
                    </a:p>
                  </a:txBody>
                  <a:tcPr/>
                </a:tc>
                <a:tc>
                  <a:txBody>
                    <a:bodyPr/>
                    <a:lstStyle/>
                    <a:p>
                      <a:r>
                        <a:rPr lang="en-US" dirty="0"/>
                        <a:t>8.00</a:t>
                      </a:r>
                    </a:p>
                  </a:txBody>
                  <a:tcPr/>
                </a:tc>
                <a:extLst>
                  <a:ext uri="{0D108BD9-81ED-4DB2-BD59-A6C34878D82A}">
                    <a16:rowId xmlns:a16="http://schemas.microsoft.com/office/drawing/2014/main" val="2408203702"/>
                  </a:ext>
                </a:extLst>
              </a:tr>
              <a:tr h="370840">
                <a:tc>
                  <a:txBody>
                    <a:bodyPr/>
                    <a:lstStyle/>
                    <a:p>
                      <a:pPr marL="0" indent="0">
                        <a:buFont typeface="Arial" panose="020B0604020202020204" pitchFamily="34" charset="0"/>
                        <a:buNone/>
                      </a:pPr>
                      <a:r>
                        <a:rPr lang="en-US" dirty="0"/>
                        <a:t>Digital Tilt Sensor</a:t>
                      </a:r>
                    </a:p>
                  </a:txBody>
                  <a:tcPr/>
                </a:tc>
                <a:tc>
                  <a:txBody>
                    <a:bodyPr/>
                    <a:lstStyle/>
                    <a:p>
                      <a:r>
                        <a:rPr lang="en-US" dirty="0"/>
                        <a:t>3.00</a:t>
                      </a:r>
                    </a:p>
                  </a:txBody>
                  <a:tcPr/>
                </a:tc>
                <a:extLst>
                  <a:ext uri="{0D108BD9-81ED-4DB2-BD59-A6C34878D82A}">
                    <a16:rowId xmlns:a16="http://schemas.microsoft.com/office/drawing/2014/main" val="4155050488"/>
                  </a:ext>
                </a:extLst>
              </a:tr>
              <a:tr h="370840">
                <a:tc>
                  <a:txBody>
                    <a:bodyPr/>
                    <a:lstStyle/>
                    <a:p>
                      <a:pPr marL="0" indent="0">
                        <a:buFont typeface="Arial" panose="020B0604020202020204" pitchFamily="34" charset="0"/>
                        <a:buNone/>
                      </a:pPr>
                      <a:r>
                        <a:rPr lang="en-US" dirty="0"/>
                        <a:t>ESP 32 + LoRa Module + Antenna</a:t>
                      </a:r>
                    </a:p>
                  </a:txBody>
                  <a:tcPr/>
                </a:tc>
                <a:tc>
                  <a:txBody>
                    <a:bodyPr/>
                    <a:lstStyle/>
                    <a:p>
                      <a:r>
                        <a:rPr lang="en-US" dirty="0"/>
                        <a:t>15.00</a:t>
                      </a:r>
                    </a:p>
                  </a:txBody>
                  <a:tcPr/>
                </a:tc>
                <a:extLst>
                  <a:ext uri="{0D108BD9-81ED-4DB2-BD59-A6C34878D82A}">
                    <a16:rowId xmlns:a16="http://schemas.microsoft.com/office/drawing/2014/main" val="18599366"/>
                  </a:ext>
                </a:extLst>
              </a:tr>
              <a:tr h="37084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LDR</a:t>
                      </a:r>
                    </a:p>
                  </a:txBody>
                  <a:tcPr/>
                </a:tc>
                <a:tc>
                  <a:txBody>
                    <a:bodyPr/>
                    <a:lstStyle/>
                    <a:p>
                      <a:r>
                        <a:rPr lang="en-US" dirty="0"/>
                        <a:t>1.00</a:t>
                      </a:r>
                    </a:p>
                  </a:txBody>
                  <a:tcPr/>
                </a:tc>
                <a:extLst>
                  <a:ext uri="{0D108BD9-81ED-4DB2-BD59-A6C34878D82A}">
                    <a16:rowId xmlns:a16="http://schemas.microsoft.com/office/drawing/2014/main" val="3319675552"/>
                  </a:ext>
                </a:extLst>
              </a:tr>
              <a:tr h="37084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Battery</a:t>
                      </a:r>
                    </a:p>
                  </a:txBody>
                  <a:tcPr/>
                </a:tc>
                <a:tc>
                  <a:txBody>
                    <a:bodyPr/>
                    <a:lstStyle/>
                    <a:p>
                      <a:r>
                        <a:rPr lang="en-US" dirty="0"/>
                        <a:t>9.00</a:t>
                      </a:r>
                    </a:p>
                  </a:txBody>
                  <a:tcPr/>
                </a:tc>
                <a:extLst>
                  <a:ext uri="{0D108BD9-81ED-4DB2-BD59-A6C34878D82A}">
                    <a16:rowId xmlns:a16="http://schemas.microsoft.com/office/drawing/2014/main" val="2657914201"/>
                  </a:ext>
                </a:extLst>
              </a:tr>
              <a:tr h="37084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Housing estimate (extreme case)</a:t>
                      </a:r>
                    </a:p>
                  </a:txBody>
                  <a:tcPr>
                    <a:lnB w="38100" cap="flat" cmpd="sng" algn="ctr">
                      <a:solidFill>
                        <a:schemeClr val="tx1"/>
                      </a:solidFill>
                      <a:prstDash val="solid"/>
                      <a:round/>
                      <a:headEnd type="none" w="med" len="med"/>
                      <a:tailEnd type="none" w="med" len="med"/>
                    </a:lnB>
                  </a:tcPr>
                </a:tc>
                <a:tc>
                  <a:txBody>
                    <a:bodyPr/>
                    <a:lstStyle/>
                    <a:p>
                      <a:r>
                        <a:rPr lang="en-US" dirty="0"/>
                        <a:t>20.00</a:t>
                      </a:r>
                    </a:p>
                  </a:txBody>
                  <a:tcPr>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68639315"/>
                  </a:ext>
                </a:extLst>
              </a:tr>
              <a:tr h="37084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b="1" dirty="0"/>
                        <a:t>Total </a:t>
                      </a:r>
                    </a:p>
                  </a:txBody>
                  <a:tcPr>
                    <a:lnT w="38100" cap="flat" cmpd="sng" algn="ctr">
                      <a:solidFill>
                        <a:schemeClr val="tx1"/>
                      </a:solidFill>
                      <a:prstDash val="solid"/>
                      <a:round/>
                      <a:headEnd type="none" w="med" len="med"/>
                      <a:tailEnd type="none" w="med" len="med"/>
                    </a:lnT>
                  </a:tcPr>
                </a:tc>
                <a:tc>
                  <a:txBody>
                    <a:bodyPr/>
                    <a:lstStyle/>
                    <a:p>
                      <a:r>
                        <a:rPr lang="en-US" b="1" dirty="0"/>
                        <a:t>55</a:t>
                      </a:r>
                    </a:p>
                  </a:txBody>
                  <a:tcPr>
                    <a:lnT w="381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4114245188"/>
                  </a:ext>
                </a:extLst>
              </a:tr>
            </a:tbl>
          </a:graphicData>
        </a:graphic>
      </p:graphicFrame>
    </p:spTree>
    <p:extLst>
      <p:ext uri="{BB962C8B-B14F-4D97-AF65-F5344CB8AC3E}">
        <p14:creationId xmlns:p14="http://schemas.microsoft.com/office/powerpoint/2010/main" val="98140981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pic>
        <p:nvPicPr>
          <p:cNvPr id="8" name="Graphic 7">
            <a:extLst>
              <a:ext uri="{FF2B5EF4-FFF2-40B4-BE49-F238E27FC236}">
                <a16:creationId xmlns:a16="http://schemas.microsoft.com/office/drawing/2014/main" id="{1CAE8B01-0587-2F84-C754-6C034A314F77}"/>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711577" y="3617904"/>
            <a:ext cx="493776" cy="493776"/>
          </a:xfrm>
          <a:prstGeom prst="rect">
            <a:avLst/>
          </a:prstGeom>
        </p:spPr>
      </p:pic>
      <p:pic>
        <p:nvPicPr>
          <p:cNvPr id="4" name="Graphic 3">
            <a:extLst>
              <a:ext uri="{FF2B5EF4-FFF2-40B4-BE49-F238E27FC236}">
                <a16:creationId xmlns:a16="http://schemas.microsoft.com/office/drawing/2014/main" id="{3A5B6F97-9D8F-7D80-A877-8768546FF175}"/>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720000" y="1686121"/>
            <a:ext cx="491773" cy="491773"/>
          </a:xfrm>
          <a:prstGeom prst="rect">
            <a:avLst/>
          </a:prstGeom>
        </p:spPr>
      </p:pic>
      <p:sp>
        <p:nvSpPr>
          <p:cNvPr id="290" name="Google Shape;290;p3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Solution: The Talking Mailbox</a:t>
            </a:r>
            <a:endParaRPr dirty="0"/>
          </a:p>
        </p:txBody>
      </p:sp>
      <p:sp>
        <p:nvSpPr>
          <p:cNvPr id="291" name="Google Shape;291;p39"/>
          <p:cNvSpPr txBox="1">
            <a:spLocks noGrp="1"/>
          </p:cNvSpPr>
          <p:nvPr>
            <p:ph type="subTitle" idx="4"/>
          </p:nvPr>
        </p:nvSpPr>
        <p:spPr>
          <a:xfrm>
            <a:off x="1846625" y="1564300"/>
            <a:ext cx="1667100" cy="725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Check post</a:t>
            </a:r>
            <a:endParaRPr dirty="0"/>
          </a:p>
        </p:txBody>
      </p:sp>
      <p:sp>
        <p:nvSpPr>
          <p:cNvPr id="292" name="Google Shape;292;p39"/>
          <p:cNvSpPr txBox="1">
            <a:spLocks noGrp="1"/>
          </p:cNvSpPr>
          <p:nvPr>
            <p:ph type="subTitle" idx="5"/>
          </p:nvPr>
        </p:nvSpPr>
        <p:spPr>
          <a:xfrm>
            <a:off x="1846625" y="2535350"/>
            <a:ext cx="1667100" cy="725100"/>
          </a:xfrm>
          <a:prstGeom prst="rect">
            <a:avLst/>
          </a:prstGeom>
        </p:spPr>
        <p:txBody>
          <a:bodyPr spcFirstLastPara="1" wrap="square" lIns="91425" tIns="91425" rIns="91425" bIns="91425" anchor="ctr" anchorCtr="0">
            <a:noAutofit/>
          </a:bodyPr>
          <a:lstStyle/>
          <a:p>
            <a:pPr marL="0" lvl="0" indent="0"/>
            <a:r>
              <a:rPr lang="en-US" dirty="0"/>
              <a:t>Notify</a:t>
            </a:r>
          </a:p>
        </p:txBody>
      </p:sp>
      <p:sp>
        <p:nvSpPr>
          <p:cNvPr id="293" name="Google Shape;293;p39"/>
          <p:cNvSpPr txBox="1">
            <a:spLocks noGrp="1"/>
          </p:cNvSpPr>
          <p:nvPr>
            <p:ph type="subTitle" idx="1"/>
          </p:nvPr>
        </p:nvSpPr>
        <p:spPr>
          <a:xfrm>
            <a:off x="3578700" y="1564300"/>
            <a:ext cx="4845300" cy="725100"/>
          </a:xfrm>
          <a:prstGeom prst="rect">
            <a:avLst/>
          </a:prstGeom>
        </p:spPr>
        <p:txBody>
          <a:bodyPr spcFirstLastPara="1" wrap="square" lIns="91425" tIns="91425" rIns="91425" bIns="91425" anchor="t" anchorCtr="0">
            <a:noAutofit/>
          </a:bodyPr>
          <a:lstStyle/>
          <a:p>
            <a:pPr marL="0" lvl="0" indent="0"/>
            <a:r>
              <a:rPr lang="en-US" dirty="0"/>
              <a:t>Your mailbox knows when something arrives</a:t>
            </a:r>
          </a:p>
          <a:p>
            <a:pPr marL="171450" lvl="0" indent="-171450">
              <a:buFont typeface="Arial" panose="020B0604020202020204" pitchFamily="34" charset="0"/>
              <a:buChar char="•"/>
            </a:pPr>
            <a:r>
              <a:rPr lang="en-US" dirty="0"/>
              <a:t>Weight sensor to detect post in box</a:t>
            </a:r>
          </a:p>
          <a:p>
            <a:pPr marL="171450" lvl="0" indent="-171450">
              <a:buFont typeface="Arial" panose="020B0604020202020204" pitchFamily="34" charset="0"/>
              <a:buChar char="•"/>
            </a:pPr>
            <a:r>
              <a:rPr lang="en-US" dirty="0"/>
              <a:t>Same sensor can detect when post is removed</a:t>
            </a:r>
          </a:p>
        </p:txBody>
      </p:sp>
      <p:sp>
        <p:nvSpPr>
          <p:cNvPr id="294" name="Google Shape;294;p39"/>
          <p:cNvSpPr txBox="1">
            <a:spLocks noGrp="1"/>
          </p:cNvSpPr>
          <p:nvPr>
            <p:ph type="subTitle" idx="2"/>
          </p:nvPr>
        </p:nvSpPr>
        <p:spPr>
          <a:xfrm>
            <a:off x="3578700" y="2535350"/>
            <a:ext cx="4845300" cy="725100"/>
          </a:xfrm>
          <a:prstGeom prst="rect">
            <a:avLst/>
          </a:prstGeom>
        </p:spPr>
        <p:txBody>
          <a:bodyPr spcFirstLastPara="1" wrap="square" lIns="91425" tIns="91425" rIns="91425" bIns="91425" anchor="t" anchorCtr="0">
            <a:noAutofit/>
          </a:bodyPr>
          <a:lstStyle/>
          <a:p>
            <a:pPr marL="0" lvl="0" indent="0"/>
            <a:r>
              <a:rPr lang="en-US" dirty="0"/>
              <a:t>The mailbox talks to you</a:t>
            </a:r>
          </a:p>
          <a:p>
            <a:pPr marL="171450" lvl="0" indent="-171450">
              <a:buFont typeface="Arial" panose="020B0604020202020204" pitchFamily="34" charset="0"/>
              <a:buChar char="•"/>
            </a:pPr>
            <a:r>
              <a:rPr lang="en-US" dirty="0"/>
              <a:t>Update a website to see if post is in the box</a:t>
            </a:r>
          </a:p>
          <a:p>
            <a:pPr marL="171450" lvl="0" indent="-171450">
              <a:buFont typeface="Arial" panose="020B0604020202020204" pitchFamily="34" charset="0"/>
              <a:buChar char="•"/>
            </a:pPr>
            <a:r>
              <a:rPr lang="en-US" dirty="0"/>
              <a:t>Optional: mail the respective person</a:t>
            </a:r>
          </a:p>
        </p:txBody>
      </p:sp>
      <p:sp>
        <p:nvSpPr>
          <p:cNvPr id="295" name="Google Shape;295;p39"/>
          <p:cNvSpPr txBox="1">
            <a:spLocks noGrp="1"/>
          </p:cNvSpPr>
          <p:nvPr>
            <p:ph type="subTitle" idx="3"/>
          </p:nvPr>
        </p:nvSpPr>
        <p:spPr>
          <a:xfrm>
            <a:off x="3578700" y="3506400"/>
            <a:ext cx="4845300" cy="725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pPr>
            <a:r>
              <a:rPr lang="en" dirty="0"/>
              <a:t>Stay alert</a:t>
            </a:r>
          </a:p>
          <a:p>
            <a:pPr marL="171450" lvl="0" indent="-171450" algn="l" rtl="0">
              <a:spcBef>
                <a:spcPts val="0"/>
              </a:spcBef>
              <a:spcAft>
                <a:spcPts val="0"/>
              </a:spcAft>
              <a:buFont typeface="Arial" panose="020B0604020202020204" pitchFamily="34" charset="0"/>
              <a:buChar char="•"/>
            </a:pPr>
            <a:r>
              <a:rPr lang="en" dirty="0"/>
              <a:t>Monitors battery and alerts user in case of low battery</a:t>
            </a:r>
          </a:p>
          <a:p>
            <a:pPr marL="171450" lvl="0" indent="-171450" algn="l" rtl="0">
              <a:spcBef>
                <a:spcPts val="0"/>
              </a:spcBef>
              <a:spcAft>
                <a:spcPts val="0"/>
              </a:spcAft>
              <a:buFont typeface="Arial" panose="020B0604020202020204" pitchFamily="34" charset="0"/>
              <a:buChar char="•"/>
            </a:pPr>
            <a:r>
              <a:rPr lang="en-US" dirty="0"/>
              <a:t>Detects opening, and alerts user: avoid tampering</a:t>
            </a:r>
            <a:endParaRPr dirty="0"/>
          </a:p>
        </p:txBody>
      </p:sp>
      <p:sp>
        <p:nvSpPr>
          <p:cNvPr id="296" name="Google Shape;296;p39"/>
          <p:cNvSpPr txBox="1">
            <a:spLocks noGrp="1"/>
          </p:cNvSpPr>
          <p:nvPr>
            <p:ph type="subTitle" idx="6"/>
          </p:nvPr>
        </p:nvSpPr>
        <p:spPr>
          <a:xfrm>
            <a:off x="1846625" y="3506400"/>
            <a:ext cx="1667100" cy="725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Alert</a:t>
            </a:r>
            <a:endParaRPr dirty="0"/>
          </a:p>
        </p:txBody>
      </p:sp>
      <p:cxnSp>
        <p:nvCxnSpPr>
          <p:cNvPr id="308" name="Google Shape;308;p39"/>
          <p:cNvCxnSpPr/>
          <p:nvPr/>
        </p:nvCxnSpPr>
        <p:spPr>
          <a:xfrm>
            <a:off x="1563073" y="1564300"/>
            <a:ext cx="0" cy="725100"/>
          </a:xfrm>
          <a:prstGeom prst="straightConnector1">
            <a:avLst/>
          </a:prstGeom>
          <a:noFill/>
          <a:ln w="9525" cap="flat" cmpd="sng">
            <a:solidFill>
              <a:schemeClr val="dk1"/>
            </a:solidFill>
            <a:prstDash val="solid"/>
            <a:round/>
            <a:headEnd type="none" w="med" len="med"/>
            <a:tailEnd type="none" w="med" len="med"/>
          </a:ln>
        </p:spPr>
      </p:cxnSp>
      <p:cxnSp>
        <p:nvCxnSpPr>
          <p:cNvPr id="309" name="Google Shape;309;p39"/>
          <p:cNvCxnSpPr/>
          <p:nvPr/>
        </p:nvCxnSpPr>
        <p:spPr>
          <a:xfrm>
            <a:off x="1563073" y="2535350"/>
            <a:ext cx="0" cy="725100"/>
          </a:xfrm>
          <a:prstGeom prst="straightConnector1">
            <a:avLst/>
          </a:prstGeom>
          <a:noFill/>
          <a:ln w="9525" cap="flat" cmpd="sng">
            <a:solidFill>
              <a:schemeClr val="dk1"/>
            </a:solidFill>
            <a:prstDash val="solid"/>
            <a:round/>
            <a:headEnd type="none" w="med" len="med"/>
            <a:tailEnd type="none" w="med" len="med"/>
          </a:ln>
        </p:spPr>
      </p:cxnSp>
      <p:cxnSp>
        <p:nvCxnSpPr>
          <p:cNvPr id="310" name="Google Shape;310;p39"/>
          <p:cNvCxnSpPr/>
          <p:nvPr/>
        </p:nvCxnSpPr>
        <p:spPr>
          <a:xfrm>
            <a:off x="1563073" y="3506400"/>
            <a:ext cx="0" cy="725100"/>
          </a:xfrm>
          <a:prstGeom prst="straightConnector1">
            <a:avLst/>
          </a:prstGeom>
          <a:noFill/>
          <a:ln w="9525" cap="flat" cmpd="sng">
            <a:solidFill>
              <a:schemeClr val="dk1"/>
            </a:solidFill>
            <a:prstDash val="solid"/>
            <a:round/>
            <a:headEnd type="none" w="med" len="med"/>
            <a:tailEnd type="none" w="med" len="med"/>
          </a:ln>
        </p:spPr>
      </p:cxnSp>
      <p:pic>
        <p:nvPicPr>
          <p:cNvPr id="6" name="Graphic 5">
            <a:extLst>
              <a:ext uri="{FF2B5EF4-FFF2-40B4-BE49-F238E27FC236}">
                <a16:creationId xmlns:a16="http://schemas.microsoft.com/office/drawing/2014/main" id="{DD712D33-2FAE-A058-981A-EBC0246ADB3B}"/>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711577" y="2651011"/>
            <a:ext cx="493776" cy="493776"/>
          </a:xfrm>
          <a:prstGeom prst="rect">
            <a:avLst/>
          </a:prstGeom>
        </p:spPr>
      </p:pic>
    </p:spTree>
  </p:cSld>
  <p:clrMapOvr>
    <a:masterClrMapping/>
  </p:clrMapOvr>
  <p:transition spd="slow">
    <p:cove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89">
          <a:extLst>
            <a:ext uri="{FF2B5EF4-FFF2-40B4-BE49-F238E27FC236}">
              <a16:creationId xmlns:a16="http://schemas.microsoft.com/office/drawing/2014/main" id="{2F26A9A6-8C15-4835-54E6-92D61DE66675}"/>
            </a:ext>
          </a:extLst>
        </p:cNvPr>
        <p:cNvGrpSpPr/>
        <p:nvPr/>
      </p:nvGrpSpPr>
      <p:grpSpPr>
        <a:xfrm>
          <a:off x="0" y="0"/>
          <a:ext cx="0" cy="0"/>
          <a:chOff x="0" y="0"/>
          <a:chExt cx="0" cy="0"/>
        </a:xfrm>
      </p:grpSpPr>
      <p:pic>
        <p:nvPicPr>
          <p:cNvPr id="8" name="Graphic 7">
            <a:extLst>
              <a:ext uri="{FF2B5EF4-FFF2-40B4-BE49-F238E27FC236}">
                <a16:creationId xmlns:a16="http://schemas.microsoft.com/office/drawing/2014/main" id="{E1469FE8-4914-1FAF-C491-B015649F32B6}"/>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711577" y="3617904"/>
            <a:ext cx="493776" cy="493776"/>
          </a:xfrm>
          <a:prstGeom prst="rect">
            <a:avLst/>
          </a:prstGeom>
        </p:spPr>
      </p:pic>
      <p:pic>
        <p:nvPicPr>
          <p:cNvPr id="4" name="Graphic 3">
            <a:extLst>
              <a:ext uri="{FF2B5EF4-FFF2-40B4-BE49-F238E27FC236}">
                <a16:creationId xmlns:a16="http://schemas.microsoft.com/office/drawing/2014/main" id="{CB6A4654-C8C3-8400-ED72-EF1CB43FC48A}"/>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720000" y="1686121"/>
            <a:ext cx="491773" cy="491773"/>
          </a:xfrm>
          <a:prstGeom prst="rect">
            <a:avLst/>
          </a:prstGeom>
        </p:spPr>
      </p:pic>
      <p:sp>
        <p:nvSpPr>
          <p:cNvPr id="290" name="Google Shape;290;p39">
            <a:extLst>
              <a:ext uri="{FF2B5EF4-FFF2-40B4-BE49-F238E27FC236}">
                <a16:creationId xmlns:a16="http://schemas.microsoft.com/office/drawing/2014/main" id="{4AF80D07-F91E-9517-9AFE-FBAD8B531475}"/>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Solution: The Talking Mailbox</a:t>
            </a:r>
            <a:endParaRPr dirty="0"/>
          </a:p>
        </p:txBody>
      </p:sp>
      <p:sp>
        <p:nvSpPr>
          <p:cNvPr id="291" name="Google Shape;291;p39">
            <a:extLst>
              <a:ext uri="{FF2B5EF4-FFF2-40B4-BE49-F238E27FC236}">
                <a16:creationId xmlns:a16="http://schemas.microsoft.com/office/drawing/2014/main" id="{8F468731-9B49-5E6C-5284-38BE1BFE8D63}"/>
              </a:ext>
            </a:extLst>
          </p:cNvPr>
          <p:cNvSpPr txBox="1">
            <a:spLocks noGrp="1"/>
          </p:cNvSpPr>
          <p:nvPr>
            <p:ph type="subTitle" idx="4"/>
          </p:nvPr>
        </p:nvSpPr>
        <p:spPr>
          <a:xfrm>
            <a:off x="1846625" y="1564300"/>
            <a:ext cx="1667100" cy="725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Check post</a:t>
            </a:r>
            <a:endParaRPr dirty="0"/>
          </a:p>
        </p:txBody>
      </p:sp>
      <p:sp>
        <p:nvSpPr>
          <p:cNvPr id="292" name="Google Shape;292;p39">
            <a:extLst>
              <a:ext uri="{FF2B5EF4-FFF2-40B4-BE49-F238E27FC236}">
                <a16:creationId xmlns:a16="http://schemas.microsoft.com/office/drawing/2014/main" id="{BEA673F8-CC74-DC49-8F5E-52B3D9D4EA5B}"/>
              </a:ext>
            </a:extLst>
          </p:cNvPr>
          <p:cNvSpPr txBox="1">
            <a:spLocks noGrp="1"/>
          </p:cNvSpPr>
          <p:nvPr>
            <p:ph type="subTitle" idx="5"/>
          </p:nvPr>
        </p:nvSpPr>
        <p:spPr>
          <a:xfrm>
            <a:off x="1846625" y="2535350"/>
            <a:ext cx="1667100" cy="725100"/>
          </a:xfrm>
          <a:prstGeom prst="rect">
            <a:avLst/>
          </a:prstGeom>
        </p:spPr>
        <p:txBody>
          <a:bodyPr spcFirstLastPara="1" wrap="square" lIns="91425" tIns="91425" rIns="91425" bIns="91425" anchor="ctr" anchorCtr="0">
            <a:noAutofit/>
          </a:bodyPr>
          <a:lstStyle/>
          <a:p>
            <a:pPr marL="0" lvl="0" indent="0"/>
            <a:r>
              <a:rPr lang="en-US" dirty="0"/>
              <a:t>Notify</a:t>
            </a:r>
          </a:p>
        </p:txBody>
      </p:sp>
      <p:sp>
        <p:nvSpPr>
          <p:cNvPr id="293" name="Google Shape;293;p39">
            <a:extLst>
              <a:ext uri="{FF2B5EF4-FFF2-40B4-BE49-F238E27FC236}">
                <a16:creationId xmlns:a16="http://schemas.microsoft.com/office/drawing/2014/main" id="{850ABAAA-D424-FA99-4EEE-2C2A4783138B}"/>
              </a:ext>
            </a:extLst>
          </p:cNvPr>
          <p:cNvSpPr txBox="1">
            <a:spLocks noGrp="1"/>
          </p:cNvSpPr>
          <p:nvPr>
            <p:ph type="subTitle" idx="1"/>
          </p:nvPr>
        </p:nvSpPr>
        <p:spPr>
          <a:xfrm>
            <a:off x="3578700" y="1564300"/>
            <a:ext cx="4845300" cy="725100"/>
          </a:xfrm>
          <a:prstGeom prst="rect">
            <a:avLst/>
          </a:prstGeom>
        </p:spPr>
        <p:txBody>
          <a:bodyPr spcFirstLastPara="1" wrap="square" lIns="91425" tIns="91425" rIns="91425" bIns="91425" anchor="t" anchorCtr="0">
            <a:noAutofit/>
          </a:bodyPr>
          <a:lstStyle/>
          <a:p>
            <a:pPr marL="0" lvl="0" indent="0"/>
            <a:r>
              <a:rPr lang="en-US" dirty="0"/>
              <a:t>Your mailbox knows when something arrives</a:t>
            </a:r>
          </a:p>
          <a:p>
            <a:pPr marL="171450" lvl="0" indent="-171450">
              <a:buFont typeface="Arial" panose="020B0604020202020204" pitchFamily="34" charset="0"/>
              <a:buChar char="•"/>
            </a:pPr>
            <a:r>
              <a:rPr lang="en-US" dirty="0"/>
              <a:t>Weight sensor to detect post in box</a:t>
            </a:r>
          </a:p>
          <a:p>
            <a:pPr marL="171450" lvl="0" indent="-171450">
              <a:buFont typeface="Arial" panose="020B0604020202020204" pitchFamily="34" charset="0"/>
              <a:buChar char="•"/>
            </a:pPr>
            <a:r>
              <a:rPr lang="en-US" dirty="0"/>
              <a:t>Same sensor can detect when post is removed</a:t>
            </a:r>
          </a:p>
        </p:txBody>
      </p:sp>
      <p:sp>
        <p:nvSpPr>
          <p:cNvPr id="294" name="Google Shape;294;p39">
            <a:extLst>
              <a:ext uri="{FF2B5EF4-FFF2-40B4-BE49-F238E27FC236}">
                <a16:creationId xmlns:a16="http://schemas.microsoft.com/office/drawing/2014/main" id="{5490A823-C76D-75A6-747E-E99287122697}"/>
              </a:ext>
            </a:extLst>
          </p:cNvPr>
          <p:cNvSpPr txBox="1">
            <a:spLocks noGrp="1"/>
          </p:cNvSpPr>
          <p:nvPr>
            <p:ph type="subTitle" idx="2"/>
          </p:nvPr>
        </p:nvSpPr>
        <p:spPr>
          <a:xfrm>
            <a:off x="3578700" y="2535350"/>
            <a:ext cx="4845300" cy="725100"/>
          </a:xfrm>
          <a:prstGeom prst="rect">
            <a:avLst/>
          </a:prstGeom>
        </p:spPr>
        <p:txBody>
          <a:bodyPr spcFirstLastPara="1" wrap="square" lIns="91425" tIns="91425" rIns="91425" bIns="91425" anchor="t" anchorCtr="0">
            <a:noAutofit/>
          </a:bodyPr>
          <a:lstStyle/>
          <a:p>
            <a:pPr marL="0" lvl="0" indent="0"/>
            <a:r>
              <a:rPr lang="en-US" dirty="0"/>
              <a:t>The mailbox talks to you</a:t>
            </a:r>
          </a:p>
          <a:p>
            <a:pPr marL="171450" lvl="0" indent="-171450">
              <a:buFont typeface="Arial" panose="020B0604020202020204" pitchFamily="34" charset="0"/>
              <a:buChar char="•"/>
            </a:pPr>
            <a:r>
              <a:rPr lang="en-US" dirty="0"/>
              <a:t>Update a website to see if post is in the box</a:t>
            </a:r>
          </a:p>
          <a:p>
            <a:pPr marL="171450" lvl="0" indent="-171450">
              <a:buFont typeface="Arial" panose="020B0604020202020204" pitchFamily="34" charset="0"/>
              <a:buChar char="•"/>
            </a:pPr>
            <a:r>
              <a:rPr lang="en-US" dirty="0"/>
              <a:t>Optional: mail the respective person</a:t>
            </a:r>
          </a:p>
        </p:txBody>
      </p:sp>
      <p:sp>
        <p:nvSpPr>
          <p:cNvPr id="295" name="Google Shape;295;p39">
            <a:extLst>
              <a:ext uri="{FF2B5EF4-FFF2-40B4-BE49-F238E27FC236}">
                <a16:creationId xmlns:a16="http://schemas.microsoft.com/office/drawing/2014/main" id="{8BA6AF63-9ACC-E8B6-AFCF-1051C862881D}"/>
              </a:ext>
            </a:extLst>
          </p:cNvPr>
          <p:cNvSpPr txBox="1">
            <a:spLocks noGrp="1"/>
          </p:cNvSpPr>
          <p:nvPr>
            <p:ph type="subTitle" idx="3"/>
          </p:nvPr>
        </p:nvSpPr>
        <p:spPr>
          <a:xfrm>
            <a:off x="3578700" y="3506400"/>
            <a:ext cx="4845300" cy="725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pPr>
            <a:r>
              <a:rPr lang="en" dirty="0"/>
              <a:t>Stay alert</a:t>
            </a:r>
          </a:p>
          <a:p>
            <a:pPr marL="171450" lvl="0" indent="-171450" algn="l" rtl="0">
              <a:spcBef>
                <a:spcPts val="0"/>
              </a:spcBef>
              <a:spcAft>
                <a:spcPts val="0"/>
              </a:spcAft>
              <a:buFont typeface="Arial" panose="020B0604020202020204" pitchFamily="34" charset="0"/>
              <a:buChar char="•"/>
            </a:pPr>
            <a:r>
              <a:rPr lang="en" dirty="0"/>
              <a:t>Monitors battery and alerts user in case of low battery</a:t>
            </a:r>
          </a:p>
          <a:p>
            <a:pPr marL="171450" lvl="0" indent="-171450" algn="l" rtl="0">
              <a:spcBef>
                <a:spcPts val="0"/>
              </a:spcBef>
              <a:spcAft>
                <a:spcPts val="0"/>
              </a:spcAft>
              <a:buFont typeface="Arial" panose="020B0604020202020204" pitchFamily="34" charset="0"/>
              <a:buChar char="•"/>
            </a:pPr>
            <a:r>
              <a:rPr lang="en-US" dirty="0"/>
              <a:t>Detects opening, and alerts user: avoid tampering</a:t>
            </a:r>
            <a:endParaRPr dirty="0"/>
          </a:p>
        </p:txBody>
      </p:sp>
      <p:sp>
        <p:nvSpPr>
          <p:cNvPr id="296" name="Google Shape;296;p39">
            <a:extLst>
              <a:ext uri="{FF2B5EF4-FFF2-40B4-BE49-F238E27FC236}">
                <a16:creationId xmlns:a16="http://schemas.microsoft.com/office/drawing/2014/main" id="{6CA71D9A-7675-DA56-2E81-4E59E55F2DC2}"/>
              </a:ext>
            </a:extLst>
          </p:cNvPr>
          <p:cNvSpPr txBox="1">
            <a:spLocks noGrp="1"/>
          </p:cNvSpPr>
          <p:nvPr>
            <p:ph type="subTitle" idx="6"/>
          </p:nvPr>
        </p:nvSpPr>
        <p:spPr>
          <a:xfrm>
            <a:off x="1846625" y="3506400"/>
            <a:ext cx="1667100" cy="725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Alert</a:t>
            </a:r>
            <a:endParaRPr dirty="0"/>
          </a:p>
        </p:txBody>
      </p:sp>
      <p:cxnSp>
        <p:nvCxnSpPr>
          <p:cNvPr id="308" name="Google Shape;308;p39">
            <a:extLst>
              <a:ext uri="{FF2B5EF4-FFF2-40B4-BE49-F238E27FC236}">
                <a16:creationId xmlns:a16="http://schemas.microsoft.com/office/drawing/2014/main" id="{DD701F9E-0876-5CAF-DCF1-09EE2051BC95}"/>
              </a:ext>
            </a:extLst>
          </p:cNvPr>
          <p:cNvCxnSpPr/>
          <p:nvPr/>
        </p:nvCxnSpPr>
        <p:spPr>
          <a:xfrm>
            <a:off x="1563073" y="1564300"/>
            <a:ext cx="0" cy="725100"/>
          </a:xfrm>
          <a:prstGeom prst="straightConnector1">
            <a:avLst/>
          </a:prstGeom>
          <a:noFill/>
          <a:ln w="9525" cap="flat" cmpd="sng">
            <a:solidFill>
              <a:schemeClr val="dk1"/>
            </a:solidFill>
            <a:prstDash val="solid"/>
            <a:round/>
            <a:headEnd type="none" w="med" len="med"/>
            <a:tailEnd type="none" w="med" len="med"/>
          </a:ln>
        </p:spPr>
      </p:cxnSp>
      <p:cxnSp>
        <p:nvCxnSpPr>
          <p:cNvPr id="309" name="Google Shape;309;p39">
            <a:extLst>
              <a:ext uri="{FF2B5EF4-FFF2-40B4-BE49-F238E27FC236}">
                <a16:creationId xmlns:a16="http://schemas.microsoft.com/office/drawing/2014/main" id="{1860F11E-87C1-1AC0-A338-37E3DB103C70}"/>
              </a:ext>
            </a:extLst>
          </p:cNvPr>
          <p:cNvCxnSpPr/>
          <p:nvPr/>
        </p:nvCxnSpPr>
        <p:spPr>
          <a:xfrm>
            <a:off x="1563073" y="2535350"/>
            <a:ext cx="0" cy="725100"/>
          </a:xfrm>
          <a:prstGeom prst="straightConnector1">
            <a:avLst/>
          </a:prstGeom>
          <a:noFill/>
          <a:ln w="9525" cap="flat" cmpd="sng">
            <a:solidFill>
              <a:schemeClr val="dk1"/>
            </a:solidFill>
            <a:prstDash val="solid"/>
            <a:round/>
            <a:headEnd type="none" w="med" len="med"/>
            <a:tailEnd type="none" w="med" len="med"/>
          </a:ln>
        </p:spPr>
      </p:cxnSp>
      <p:cxnSp>
        <p:nvCxnSpPr>
          <p:cNvPr id="310" name="Google Shape;310;p39">
            <a:extLst>
              <a:ext uri="{FF2B5EF4-FFF2-40B4-BE49-F238E27FC236}">
                <a16:creationId xmlns:a16="http://schemas.microsoft.com/office/drawing/2014/main" id="{57EEA889-2203-730D-870B-797946994DD7}"/>
              </a:ext>
            </a:extLst>
          </p:cNvPr>
          <p:cNvCxnSpPr/>
          <p:nvPr/>
        </p:nvCxnSpPr>
        <p:spPr>
          <a:xfrm>
            <a:off x="1563073" y="3506400"/>
            <a:ext cx="0" cy="725100"/>
          </a:xfrm>
          <a:prstGeom prst="straightConnector1">
            <a:avLst/>
          </a:prstGeom>
          <a:noFill/>
          <a:ln w="9525" cap="flat" cmpd="sng">
            <a:solidFill>
              <a:schemeClr val="dk1"/>
            </a:solidFill>
            <a:prstDash val="solid"/>
            <a:round/>
            <a:headEnd type="none" w="med" len="med"/>
            <a:tailEnd type="none" w="med" len="med"/>
          </a:ln>
        </p:spPr>
      </p:cxnSp>
      <p:pic>
        <p:nvPicPr>
          <p:cNvPr id="6" name="Graphic 5">
            <a:extLst>
              <a:ext uri="{FF2B5EF4-FFF2-40B4-BE49-F238E27FC236}">
                <a16:creationId xmlns:a16="http://schemas.microsoft.com/office/drawing/2014/main" id="{B56D6508-E6E4-4381-5ED5-C951362EE83F}"/>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711577" y="2651011"/>
            <a:ext cx="493776" cy="493776"/>
          </a:xfrm>
          <a:prstGeom prst="rect">
            <a:avLst/>
          </a:prstGeom>
        </p:spPr>
      </p:pic>
    </p:spTree>
    <p:extLst>
      <p:ext uri="{BB962C8B-B14F-4D97-AF65-F5344CB8AC3E}">
        <p14:creationId xmlns:p14="http://schemas.microsoft.com/office/powerpoint/2010/main" val="2323085225"/>
      </p:ext>
    </p:extLst>
  </p:cSld>
  <p:clrMapOvr>
    <a:masterClrMapping/>
  </p:clrMapOvr>
  <p:transition spd="slow">
    <p:cove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sp>
        <p:nvSpPr>
          <p:cNvPr id="445" name="Google Shape;445;p4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Product technologies and interaction</a:t>
            </a:r>
            <a:endParaRPr dirty="0"/>
          </a:p>
        </p:txBody>
      </p:sp>
      <p:grpSp>
        <p:nvGrpSpPr>
          <p:cNvPr id="8" name="Group 7">
            <a:extLst>
              <a:ext uri="{FF2B5EF4-FFF2-40B4-BE49-F238E27FC236}">
                <a16:creationId xmlns:a16="http://schemas.microsoft.com/office/drawing/2014/main" id="{36B2B868-C8D5-7949-0FC6-1B7E2E43C356}"/>
              </a:ext>
            </a:extLst>
          </p:cNvPr>
          <p:cNvGrpSpPr/>
          <p:nvPr/>
        </p:nvGrpSpPr>
        <p:grpSpPr>
          <a:xfrm>
            <a:off x="655093" y="1200890"/>
            <a:ext cx="1842669" cy="1082292"/>
            <a:chOff x="655093" y="1200890"/>
            <a:chExt cx="1842669" cy="1082292"/>
          </a:xfrm>
        </p:grpSpPr>
        <p:sp>
          <p:nvSpPr>
            <p:cNvPr id="446" name="Google Shape;446;p46"/>
            <p:cNvSpPr txBox="1"/>
            <p:nvPr/>
          </p:nvSpPr>
          <p:spPr>
            <a:xfrm>
              <a:off x="655093" y="1863482"/>
              <a:ext cx="1842669" cy="419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US" sz="1800" b="1" dirty="0">
                  <a:solidFill>
                    <a:schemeClr val="dk1"/>
                  </a:solidFill>
                  <a:latin typeface="Manrope"/>
                  <a:ea typeface="Manrope"/>
                  <a:cs typeface="Manrope"/>
                  <a:sym typeface="Manrope"/>
                </a:rPr>
                <a:t>Weight</a:t>
              </a:r>
              <a:endParaRPr lang="en" sz="1800" b="1" dirty="0">
                <a:solidFill>
                  <a:schemeClr val="dk1"/>
                </a:solidFill>
                <a:latin typeface="Manrope"/>
                <a:ea typeface="Manrope"/>
                <a:cs typeface="Manrope"/>
                <a:sym typeface="Manrope"/>
              </a:endParaRPr>
            </a:p>
            <a:p>
              <a:pPr marL="0" lvl="0" indent="0" algn="ctr" rtl="0">
                <a:spcBef>
                  <a:spcPts val="0"/>
                </a:spcBef>
                <a:spcAft>
                  <a:spcPts val="0"/>
                </a:spcAft>
                <a:buNone/>
              </a:pPr>
              <a:r>
                <a:rPr lang="en" sz="1800" b="1" dirty="0">
                  <a:solidFill>
                    <a:schemeClr val="dk1"/>
                  </a:solidFill>
                  <a:latin typeface="Manrope"/>
                  <a:ea typeface="Manrope"/>
                  <a:cs typeface="Manrope"/>
                  <a:sym typeface="Manrope"/>
                </a:rPr>
                <a:t> Sensor</a:t>
              </a:r>
              <a:endParaRPr sz="1800" b="1" dirty="0">
                <a:solidFill>
                  <a:schemeClr val="dk1"/>
                </a:solidFill>
                <a:latin typeface="Manrope"/>
                <a:ea typeface="Manrope"/>
                <a:cs typeface="Manrope"/>
                <a:sym typeface="Manrope"/>
              </a:endParaRPr>
            </a:p>
          </p:txBody>
        </p:sp>
        <p:pic>
          <p:nvPicPr>
            <p:cNvPr id="3" name="Graphic 2">
              <a:extLst>
                <a:ext uri="{FF2B5EF4-FFF2-40B4-BE49-F238E27FC236}">
                  <a16:creationId xmlns:a16="http://schemas.microsoft.com/office/drawing/2014/main" id="{F4289042-3237-9F27-4C34-C8CF67C49257}"/>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1347828" y="1200890"/>
              <a:ext cx="457200" cy="457200"/>
            </a:xfrm>
            <a:prstGeom prst="rect">
              <a:avLst/>
            </a:prstGeom>
          </p:spPr>
        </p:pic>
      </p:grpSp>
      <p:grpSp>
        <p:nvGrpSpPr>
          <p:cNvPr id="15" name="Group 14">
            <a:extLst>
              <a:ext uri="{FF2B5EF4-FFF2-40B4-BE49-F238E27FC236}">
                <a16:creationId xmlns:a16="http://schemas.microsoft.com/office/drawing/2014/main" id="{54F46F8C-11A9-AD60-35CA-3EDAA9E4091F}"/>
              </a:ext>
            </a:extLst>
          </p:cNvPr>
          <p:cNvGrpSpPr/>
          <p:nvPr/>
        </p:nvGrpSpPr>
        <p:grpSpPr>
          <a:xfrm>
            <a:off x="698187" y="2498313"/>
            <a:ext cx="1757100" cy="876512"/>
            <a:chOff x="698187" y="2498313"/>
            <a:chExt cx="1757100" cy="876512"/>
          </a:xfrm>
        </p:grpSpPr>
        <p:sp>
          <p:nvSpPr>
            <p:cNvPr id="447" name="Google Shape;447;p46"/>
            <p:cNvSpPr txBox="1"/>
            <p:nvPr/>
          </p:nvSpPr>
          <p:spPr>
            <a:xfrm>
              <a:off x="698187" y="2955125"/>
              <a:ext cx="1757100" cy="419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800" b="1" dirty="0">
                  <a:solidFill>
                    <a:schemeClr val="dk1"/>
                  </a:solidFill>
                  <a:latin typeface="Manrope"/>
                  <a:ea typeface="Manrope"/>
                  <a:cs typeface="Manrope"/>
                  <a:sym typeface="Manrope"/>
                </a:rPr>
                <a:t>LDR</a:t>
              </a:r>
              <a:endParaRPr sz="1800" b="1" dirty="0">
                <a:solidFill>
                  <a:schemeClr val="dk1"/>
                </a:solidFill>
                <a:latin typeface="Manrope"/>
                <a:ea typeface="Manrope"/>
                <a:cs typeface="Manrope"/>
                <a:sym typeface="Manrope"/>
              </a:endParaRPr>
            </a:p>
          </p:txBody>
        </p:sp>
        <p:pic>
          <p:nvPicPr>
            <p:cNvPr id="5" name="Picture 4">
              <a:extLst>
                <a:ext uri="{FF2B5EF4-FFF2-40B4-BE49-F238E27FC236}">
                  <a16:creationId xmlns:a16="http://schemas.microsoft.com/office/drawing/2014/main" id="{29BDC342-EBE3-00D7-C8C7-549AE688CCA3}"/>
                </a:ext>
              </a:extLst>
            </p:cNvPr>
            <p:cNvPicPr>
              <a:picLocks noChangeAspect="1"/>
            </p:cNvPicPr>
            <p:nvPr/>
          </p:nvPicPr>
          <p:blipFill>
            <a:blip r:embed="rId5">
              <a:duotone>
                <a:schemeClr val="accent1">
                  <a:shade val="45000"/>
                  <a:satMod val="135000"/>
                </a:schemeClr>
                <a:prstClr val="white"/>
              </a:duotone>
            </a:blip>
            <a:srcRect/>
            <a:stretch/>
          </p:blipFill>
          <p:spPr>
            <a:xfrm>
              <a:off x="1342318" y="2498313"/>
              <a:ext cx="457200" cy="457200"/>
            </a:xfrm>
            <a:prstGeom prst="rect">
              <a:avLst/>
            </a:prstGeom>
          </p:spPr>
        </p:pic>
      </p:grpSp>
      <p:grpSp>
        <p:nvGrpSpPr>
          <p:cNvPr id="44" name="Group 43">
            <a:extLst>
              <a:ext uri="{FF2B5EF4-FFF2-40B4-BE49-F238E27FC236}">
                <a16:creationId xmlns:a16="http://schemas.microsoft.com/office/drawing/2014/main" id="{F5103ED9-60B8-C4C5-18BD-6476DE4878C0}"/>
              </a:ext>
            </a:extLst>
          </p:cNvPr>
          <p:cNvGrpSpPr/>
          <p:nvPr/>
        </p:nvGrpSpPr>
        <p:grpSpPr>
          <a:xfrm>
            <a:off x="4948161" y="2524443"/>
            <a:ext cx="1757100" cy="793588"/>
            <a:chOff x="4948161" y="2524443"/>
            <a:chExt cx="1757100" cy="793588"/>
          </a:xfrm>
        </p:grpSpPr>
        <p:sp>
          <p:nvSpPr>
            <p:cNvPr id="448" name="Google Shape;448;p46"/>
            <p:cNvSpPr txBox="1"/>
            <p:nvPr/>
          </p:nvSpPr>
          <p:spPr>
            <a:xfrm>
              <a:off x="4948161" y="2898331"/>
              <a:ext cx="1757100" cy="419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800" b="1" dirty="0">
                  <a:solidFill>
                    <a:schemeClr val="dk1"/>
                  </a:solidFill>
                  <a:latin typeface="Manrope"/>
                  <a:ea typeface="Manrope"/>
                  <a:cs typeface="Manrope"/>
                  <a:sym typeface="Manrope"/>
                </a:rPr>
                <a:t>LoRa Antenna</a:t>
              </a:r>
              <a:endParaRPr sz="1800" b="1" dirty="0">
                <a:solidFill>
                  <a:schemeClr val="dk1"/>
                </a:solidFill>
                <a:latin typeface="Manrope"/>
                <a:ea typeface="Manrope"/>
                <a:cs typeface="Manrope"/>
                <a:sym typeface="Manrope"/>
              </a:endParaRPr>
            </a:p>
          </p:txBody>
        </p:sp>
        <p:pic>
          <p:nvPicPr>
            <p:cNvPr id="7" name="Picture 6" descr="A black background with a black square&#10;&#10;AI-generated content may be incorrect.">
              <a:extLst>
                <a:ext uri="{FF2B5EF4-FFF2-40B4-BE49-F238E27FC236}">
                  <a16:creationId xmlns:a16="http://schemas.microsoft.com/office/drawing/2014/main" id="{A269178B-C794-2335-1CCF-3F2D687E7943}"/>
                </a:ext>
              </a:extLst>
            </p:cNvPr>
            <p:cNvPicPr>
              <a:picLocks noChangeAspect="1"/>
            </p:cNvPicPr>
            <p:nvPr/>
          </p:nvPicPr>
          <p:blipFill>
            <a:blip r:embed="rId6">
              <a:duotone>
                <a:schemeClr val="accent1">
                  <a:shade val="45000"/>
                  <a:satMod val="135000"/>
                </a:schemeClr>
                <a:prstClr val="white"/>
              </a:duotone>
            </a:blip>
            <a:stretch>
              <a:fillRect/>
            </a:stretch>
          </p:blipFill>
          <p:spPr>
            <a:xfrm>
              <a:off x="5612835" y="2524443"/>
              <a:ext cx="457200" cy="457200"/>
            </a:xfrm>
            <a:prstGeom prst="rect">
              <a:avLst/>
            </a:prstGeom>
          </p:spPr>
        </p:pic>
      </p:grpSp>
      <p:grpSp>
        <p:nvGrpSpPr>
          <p:cNvPr id="42" name="Group 41">
            <a:extLst>
              <a:ext uri="{FF2B5EF4-FFF2-40B4-BE49-F238E27FC236}">
                <a16:creationId xmlns:a16="http://schemas.microsoft.com/office/drawing/2014/main" id="{56C60C72-E4FD-574E-F13A-8524968E78A6}"/>
              </a:ext>
            </a:extLst>
          </p:cNvPr>
          <p:cNvGrpSpPr/>
          <p:nvPr/>
        </p:nvGrpSpPr>
        <p:grpSpPr>
          <a:xfrm>
            <a:off x="2497762" y="2499090"/>
            <a:ext cx="2329997" cy="833595"/>
            <a:chOff x="2497762" y="2499090"/>
            <a:chExt cx="2329997" cy="833595"/>
          </a:xfrm>
        </p:grpSpPr>
        <p:sp>
          <p:nvSpPr>
            <p:cNvPr id="449" name="Google Shape;449;p46"/>
            <p:cNvSpPr txBox="1"/>
            <p:nvPr/>
          </p:nvSpPr>
          <p:spPr>
            <a:xfrm>
              <a:off x="2497762" y="2912985"/>
              <a:ext cx="2329997" cy="419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800" b="1" dirty="0">
                  <a:solidFill>
                    <a:schemeClr val="dk1"/>
                  </a:solidFill>
                  <a:latin typeface="Manrope"/>
                  <a:ea typeface="Manrope"/>
                  <a:cs typeface="Manrope"/>
                  <a:sym typeface="Manrope"/>
                </a:rPr>
                <a:t>WiFi LoRa ESP32</a:t>
              </a:r>
              <a:endParaRPr sz="1800" b="1" dirty="0">
                <a:solidFill>
                  <a:schemeClr val="dk1"/>
                </a:solidFill>
                <a:latin typeface="Manrope"/>
                <a:ea typeface="Manrope"/>
                <a:cs typeface="Manrope"/>
                <a:sym typeface="Manrope"/>
              </a:endParaRPr>
            </a:p>
          </p:txBody>
        </p:sp>
        <p:pic>
          <p:nvPicPr>
            <p:cNvPr id="9" name="Graphic 8" descr="Processor with solid fill">
              <a:extLst>
                <a:ext uri="{FF2B5EF4-FFF2-40B4-BE49-F238E27FC236}">
                  <a16:creationId xmlns:a16="http://schemas.microsoft.com/office/drawing/2014/main" id="{E8C8BF94-1BDF-41E8-446F-09E9993B800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406410" y="2499090"/>
              <a:ext cx="457200" cy="457200"/>
            </a:xfrm>
            <a:prstGeom prst="rect">
              <a:avLst/>
            </a:prstGeom>
          </p:spPr>
        </p:pic>
      </p:grpSp>
      <p:grpSp>
        <p:nvGrpSpPr>
          <p:cNvPr id="12" name="Group 11">
            <a:extLst>
              <a:ext uri="{FF2B5EF4-FFF2-40B4-BE49-F238E27FC236}">
                <a16:creationId xmlns:a16="http://schemas.microsoft.com/office/drawing/2014/main" id="{C5F66F20-691E-929A-3FD8-01F50D5CE5AC}"/>
              </a:ext>
            </a:extLst>
          </p:cNvPr>
          <p:cNvGrpSpPr/>
          <p:nvPr/>
        </p:nvGrpSpPr>
        <p:grpSpPr>
          <a:xfrm>
            <a:off x="871203" y="3554308"/>
            <a:ext cx="1399429" cy="876123"/>
            <a:chOff x="871203" y="3577959"/>
            <a:chExt cx="1399429" cy="876123"/>
          </a:xfrm>
        </p:grpSpPr>
        <p:sp>
          <p:nvSpPr>
            <p:cNvPr id="450" name="Google Shape;450;p46"/>
            <p:cNvSpPr txBox="1"/>
            <p:nvPr/>
          </p:nvSpPr>
          <p:spPr>
            <a:xfrm>
              <a:off x="871203" y="4034382"/>
              <a:ext cx="1399429" cy="419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800" b="1" dirty="0">
                  <a:solidFill>
                    <a:schemeClr val="dk1"/>
                  </a:solidFill>
                  <a:latin typeface="Manrope"/>
                  <a:ea typeface="Manrope"/>
                  <a:cs typeface="Manrope"/>
                  <a:sym typeface="Manrope"/>
                </a:rPr>
                <a:t>Tilt Sensor</a:t>
              </a:r>
              <a:endParaRPr sz="1800" b="1" dirty="0">
                <a:solidFill>
                  <a:schemeClr val="dk1"/>
                </a:solidFill>
                <a:latin typeface="Manrope"/>
                <a:ea typeface="Manrope"/>
                <a:cs typeface="Manrope"/>
                <a:sym typeface="Manrope"/>
              </a:endParaRPr>
            </a:p>
          </p:txBody>
        </p:sp>
        <p:pic>
          <p:nvPicPr>
            <p:cNvPr id="11" name="Graphic 10">
              <a:extLst>
                <a:ext uri="{FF2B5EF4-FFF2-40B4-BE49-F238E27FC236}">
                  <a16:creationId xmlns:a16="http://schemas.microsoft.com/office/drawing/2014/main" id="{52BE5DDE-40A5-567C-BFF3-C270CFE5B91B}"/>
                </a:ext>
              </a:extLst>
            </p:cNvPr>
            <p:cNvPicPr>
              <a:picLocks noChangeAspect="1"/>
            </p:cNvPicPr>
            <p:nvPr/>
          </p:nvPicPr>
          <p:blipFill>
            <a:blip r:embed="rId9">
              <a:duotone>
                <a:schemeClr val="accent1">
                  <a:shade val="45000"/>
                  <a:satMod val="135000"/>
                </a:schemeClr>
                <a:prstClr val="white"/>
              </a:duotone>
            </a:blip>
            <a:srcRect/>
            <a:stretch/>
          </p:blipFill>
          <p:spPr>
            <a:xfrm>
              <a:off x="1342318" y="3577959"/>
              <a:ext cx="457200" cy="457200"/>
            </a:xfrm>
            <a:prstGeom prst="rect">
              <a:avLst/>
            </a:prstGeom>
          </p:spPr>
        </p:pic>
      </p:grpSp>
      <p:grpSp>
        <p:nvGrpSpPr>
          <p:cNvPr id="19" name="Group 18">
            <a:extLst>
              <a:ext uri="{FF2B5EF4-FFF2-40B4-BE49-F238E27FC236}">
                <a16:creationId xmlns:a16="http://schemas.microsoft.com/office/drawing/2014/main" id="{A7918306-510D-8C60-314C-C2D58D1C7974}"/>
              </a:ext>
            </a:extLst>
          </p:cNvPr>
          <p:cNvGrpSpPr/>
          <p:nvPr/>
        </p:nvGrpSpPr>
        <p:grpSpPr>
          <a:xfrm>
            <a:off x="6684632" y="1220652"/>
            <a:ext cx="2025128" cy="1078290"/>
            <a:chOff x="5504270" y="3354834"/>
            <a:chExt cx="2025128" cy="1078290"/>
          </a:xfrm>
        </p:grpSpPr>
        <p:sp>
          <p:nvSpPr>
            <p:cNvPr id="451" name="Google Shape;451;p46"/>
            <p:cNvSpPr txBox="1"/>
            <p:nvPr/>
          </p:nvSpPr>
          <p:spPr>
            <a:xfrm>
              <a:off x="5504270" y="4013424"/>
              <a:ext cx="2025128" cy="419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800" b="1" dirty="0">
                  <a:solidFill>
                    <a:schemeClr val="dk1"/>
                  </a:solidFill>
                  <a:latin typeface="Manrope"/>
                  <a:ea typeface="Manrope"/>
                  <a:cs typeface="Manrope"/>
                  <a:sym typeface="Manrope"/>
                </a:rPr>
                <a:t>Website/Mail</a:t>
              </a:r>
              <a:endParaRPr sz="1800" b="1" dirty="0">
                <a:solidFill>
                  <a:schemeClr val="dk1"/>
                </a:solidFill>
                <a:latin typeface="Manrope"/>
                <a:ea typeface="Manrope"/>
                <a:cs typeface="Manrope"/>
                <a:sym typeface="Manrope"/>
              </a:endParaRPr>
            </a:p>
          </p:txBody>
        </p:sp>
        <p:pic>
          <p:nvPicPr>
            <p:cNvPr id="13" name="Graphic 12">
              <a:extLst>
                <a:ext uri="{FF2B5EF4-FFF2-40B4-BE49-F238E27FC236}">
                  <a16:creationId xmlns:a16="http://schemas.microsoft.com/office/drawing/2014/main" id="{B898D846-FC23-42E6-922B-E8F02F806DF2}"/>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6288234" y="3354834"/>
              <a:ext cx="457200" cy="457200"/>
            </a:xfrm>
            <a:prstGeom prst="rect">
              <a:avLst/>
            </a:prstGeom>
          </p:spPr>
        </p:pic>
      </p:grpSp>
      <p:grpSp>
        <p:nvGrpSpPr>
          <p:cNvPr id="50" name="Group 49">
            <a:extLst>
              <a:ext uri="{FF2B5EF4-FFF2-40B4-BE49-F238E27FC236}">
                <a16:creationId xmlns:a16="http://schemas.microsoft.com/office/drawing/2014/main" id="{DFED5D74-E0B6-0BCE-7AFB-2327728E7991}"/>
              </a:ext>
            </a:extLst>
          </p:cNvPr>
          <p:cNvGrpSpPr/>
          <p:nvPr/>
        </p:nvGrpSpPr>
        <p:grpSpPr>
          <a:xfrm>
            <a:off x="6745434" y="2522298"/>
            <a:ext cx="1979724" cy="795733"/>
            <a:chOff x="6745434" y="2522298"/>
            <a:chExt cx="1979724" cy="795733"/>
          </a:xfrm>
        </p:grpSpPr>
        <p:pic>
          <p:nvPicPr>
            <p:cNvPr id="21" name="Graphic 20" descr="Server with solid fill">
              <a:extLst>
                <a:ext uri="{FF2B5EF4-FFF2-40B4-BE49-F238E27FC236}">
                  <a16:creationId xmlns:a16="http://schemas.microsoft.com/office/drawing/2014/main" id="{8DD36537-2431-A18A-9BF5-9E65385F22F5}"/>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466523" y="2522298"/>
              <a:ext cx="457200" cy="457200"/>
            </a:xfrm>
            <a:prstGeom prst="rect">
              <a:avLst/>
            </a:prstGeom>
          </p:spPr>
        </p:pic>
        <p:sp>
          <p:nvSpPr>
            <p:cNvPr id="22" name="Google Shape;447;p46">
              <a:extLst>
                <a:ext uri="{FF2B5EF4-FFF2-40B4-BE49-F238E27FC236}">
                  <a16:creationId xmlns:a16="http://schemas.microsoft.com/office/drawing/2014/main" id="{CDEE880D-D077-7A2C-34E9-4D52923306B2}"/>
                </a:ext>
              </a:extLst>
            </p:cNvPr>
            <p:cNvSpPr txBox="1"/>
            <p:nvPr/>
          </p:nvSpPr>
          <p:spPr>
            <a:xfrm>
              <a:off x="6745434" y="2898331"/>
              <a:ext cx="1979724" cy="419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US" sz="1800" b="1" dirty="0">
                  <a:solidFill>
                    <a:schemeClr val="dk1"/>
                  </a:solidFill>
                  <a:latin typeface="Manrope"/>
                  <a:ea typeface="Manrope"/>
                  <a:cs typeface="Manrope"/>
                  <a:sym typeface="Manrope"/>
                </a:rPr>
                <a:t>Backend Layer</a:t>
              </a:r>
              <a:endParaRPr sz="1800" b="1" dirty="0">
                <a:solidFill>
                  <a:schemeClr val="dk1"/>
                </a:solidFill>
                <a:latin typeface="Manrope"/>
                <a:ea typeface="Manrope"/>
                <a:cs typeface="Manrope"/>
                <a:sym typeface="Manrope"/>
              </a:endParaRPr>
            </a:p>
          </p:txBody>
        </p:sp>
      </p:grpSp>
      <p:cxnSp>
        <p:nvCxnSpPr>
          <p:cNvPr id="30" name="Straight Arrow Connector 29">
            <a:extLst>
              <a:ext uri="{FF2B5EF4-FFF2-40B4-BE49-F238E27FC236}">
                <a16:creationId xmlns:a16="http://schemas.microsoft.com/office/drawing/2014/main" id="{F2F165B7-017F-8AA5-E0E0-9E09F16BECCE}"/>
              </a:ext>
            </a:extLst>
          </p:cNvPr>
          <p:cNvCxnSpPr>
            <a:cxnSpLocks/>
            <a:stCxn id="5" idx="3"/>
          </p:cNvCxnSpPr>
          <p:nvPr/>
        </p:nvCxnSpPr>
        <p:spPr>
          <a:xfrm>
            <a:off x="1799518" y="2726913"/>
            <a:ext cx="1462514" cy="0"/>
          </a:xfrm>
          <a:prstGeom prst="straightConnector1">
            <a:avLst/>
          </a:prstGeom>
          <a:ln>
            <a:solidFill>
              <a:srgbClr val="7030A0"/>
            </a:solidFill>
            <a:tailEnd type="triangle"/>
          </a:ln>
        </p:spPr>
        <p:style>
          <a:lnRef idx="2">
            <a:schemeClr val="accent1"/>
          </a:lnRef>
          <a:fillRef idx="0">
            <a:schemeClr val="accent1"/>
          </a:fillRef>
          <a:effectRef idx="1">
            <a:schemeClr val="accent1"/>
          </a:effectRef>
          <a:fontRef idx="minor">
            <a:schemeClr val="tx1"/>
          </a:fontRef>
        </p:style>
      </p:cxnSp>
      <p:cxnSp>
        <p:nvCxnSpPr>
          <p:cNvPr id="40" name="Straight Arrow Connector 39">
            <a:extLst>
              <a:ext uri="{FF2B5EF4-FFF2-40B4-BE49-F238E27FC236}">
                <a16:creationId xmlns:a16="http://schemas.microsoft.com/office/drawing/2014/main" id="{A53186F5-65B6-7F4D-8761-D63931C5A295}"/>
              </a:ext>
            </a:extLst>
          </p:cNvPr>
          <p:cNvCxnSpPr>
            <a:cxnSpLocks/>
            <a:endCxn id="7" idx="1"/>
          </p:cNvCxnSpPr>
          <p:nvPr/>
        </p:nvCxnSpPr>
        <p:spPr>
          <a:xfrm>
            <a:off x="3906085" y="2744205"/>
            <a:ext cx="1706750" cy="8838"/>
          </a:xfrm>
          <a:prstGeom prst="straightConnector1">
            <a:avLst/>
          </a:prstGeom>
          <a:ln>
            <a:solidFill>
              <a:srgbClr val="7030A0"/>
            </a:solidFill>
            <a:tailEnd type="triangle"/>
          </a:ln>
        </p:spPr>
        <p:style>
          <a:lnRef idx="2">
            <a:schemeClr val="accent1"/>
          </a:lnRef>
          <a:fillRef idx="0">
            <a:schemeClr val="accent1"/>
          </a:fillRef>
          <a:effectRef idx="1">
            <a:schemeClr val="accent1"/>
          </a:effectRef>
          <a:fontRef idx="minor">
            <a:schemeClr val="tx1"/>
          </a:fontRef>
        </p:style>
      </p:cxnSp>
      <p:cxnSp>
        <p:nvCxnSpPr>
          <p:cNvPr id="46" name="Straight Arrow Connector 45">
            <a:extLst>
              <a:ext uri="{FF2B5EF4-FFF2-40B4-BE49-F238E27FC236}">
                <a16:creationId xmlns:a16="http://schemas.microsoft.com/office/drawing/2014/main" id="{8D63827E-4068-28D4-C7DF-499832576E51}"/>
              </a:ext>
            </a:extLst>
          </p:cNvPr>
          <p:cNvCxnSpPr>
            <a:cxnSpLocks/>
            <a:stCxn id="7" idx="3"/>
            <a:endCxn id="21" idx="1"/>
          </p:cNvCxnSpPr>
          <p:nvPr/>
        </p:nvCxnSpPr>
        <p:spPr>
          <a:xfrm flipV="1">
            <a:off x="6070035" y="2750898"/>
            <a:ext cx="1396488" cy="2145"/>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55" name="Straight Arrow Connector 54">
            <a:extLst>
              <a:ext uri="{FF2B5EF4-FFF2-40B4-BE49-F238E27FC236}">
                <a16:creationId xmlns:a16="http://schemas.microsoft.com/office/drawing/2014/main" id="{07B837AD-E0A7-E486-611D-B6190CAD810F}"/>
              </a:ext>
            </a:extLst>
          </p:cNvPr>
          <p:cNvCxnSpPr>
            <a:cxnSpLocks/>
            <a:stCxn id="21" idx="0"/>
            <a:endCxn id="451" idx="2"/>
          </p:cNvCxnSpPr>
          <p:nvPr/>
        </p:nvCxnSpPr>
        <p:spPr>
          <a:xfrm flipV="1">
            <a:off x="7695123" y="2298942"/>
            <a:ext cx="2073" cy="223356"/>
          </a:xfrm>
          <a:prstGeom prst="straightConnector1">
            <a:avLst/>
          </a:prstGeom>
          <a:ln>
            <a:solidFill>
              <a:srgbClr val="0070C0"/>
            </a:solidFill>
            <a:tailEnd type="triangle"/>
          </a:ln>
        </p:spPr>
        <p:style>
          <a:lnRef idx="2">
            <a:schemeClr val="accent1"/>
          </a:lnRef>
          <a:fillRef idx="0">
            <a:schemeClr val="accent1"/>
          </a:fillRef>
          <a:effectRef idx="1">
            <a:schemeClr val="accent1"/>
          </a:effectRef>
          <a:fontRef idx="minor">
            <a:schemeClr val="tx1"/>
          </a:fontRef>
        </p:style>
      </p:cxnSp>
      <p:grpSp>
        <p:nvGrpSpPr>
          <p:cNvPr id="452" name="Group 451">
            <a:extLst>
              <a:ext uri="{FF2B5EF4-FFF2-40B4-BE49-F238E27FC236}">
                <a16:creationId xmlns:a16="http://schemas.microsoft.com/office/drawing/2014/main" id="{2F83C457-8DD5-4762-4EFB-599CE8156F45}"/>
              </a:ext>
            </a:extLst>
          </p:cNvPr>
          <p:cNvGrpSpPr/>
          <p:nvPr/>
        </p:nvGrpSpPr>
        <p:grpSpPr>
          <a:xfrm>
            <a:off x="5986263" y="3578887"/>
            <a:ext cx="2437737" cy="954107"/>
            <a:chOff x="3023448" y="3691919"/>
            <a:chExt cx="2437737" cy="954107"/>
          </a:xfrm>
        </p:grpSpPr>
        <p:sp>
          <p:nvSpPr>
            <p:cNvPr id="60" name="TextBox 59">
              <a:extLst>
                <a:ext uri="{FF2B5EF4-FFF2-40B4-BE49-F238E27FC236}">
                  <a16:creationId xmlns:a16="http://schemas.microsoft.com/office/drawing/2014/main" id="{2BD44B27-20E0-0A26-8B36-04FD5062D593}"/>
                </a:ext>
              </a:extLst>
            </p:cNvPr>
            <p:cNvSpPr txBox="1"/>
            <p:nvPr/>
          </p:nvSpPr>
          <p:spPr>
            <a:xfrm>
              <a:off x="3239102" y="3691919"/>
              <a:ext cx="2222083" cy="954107"/>
            </a:xfrm>
            <a:prstGeom prst="rect">
              <a:avLst/>
            </a:prstGeom>
            <a:noFill/>
          </p:spPr>
          <p:txBody>
            <a:bodyPr wrap="none" rtlCol="0">
              <a:spAutoFit/>
            </a:bodyPr>
            <a:lstStyle/>
            <a:p>
              <a:r>
                <a:rPr lang="en-US" b="1" dirty="0"/>
                <a:t>Legend Communication</a:t>
              </a:r>
            </a:p>
            <a:p>
              <a:r>
                <a:rPr lang="en-US" dirty="0"/>
                <a:t>Wired</a:t>
              </a:r>
              <a:br>
                <a:rPr lang="en-US" dirty="0"/>
              </a:br>
              <a:r>
                <a:rPr lang="en-US" dirty="0"/>
                <a:t>LoRaWAN</a:t>
              </a:r>
              <a:br>
                <a:rPr lang="en-US" dirty="0"/>
              </a:br>
              <a:r>
                <a:rPr lang="en-US" dirty="0"/>
                <a:t>Internal server</a:t>
              </a:r>
              <a:endParaRPr lang="LID4096" dirty="0"/>
            </a:p>
          </p:txBody>
        </p:sp>
        <p:cxnSp>
          <p:nvCxnSpPr>
            <p:cNvPr id="61" name="Straight Arrow Connector 60">
              <a:extLst>
                <a:ext uri="{FF2B5EF4-FFF2-40B4-BE49-F238E27FC236}">
                  <a16:creationId xmlns:a16="http://schemas.microsoft.com/office/drawing/2014/main" id="{EC8D6A37-4D9C-5B7F-5928-80635700656A}"/>
                </a:ext>
              </a:extLst>
            </p:cNvPr>
            <p:cNvCxnSpPr>
              <a:cxnSpLocks/>
            </p:cNvCxnSpPr>
            <p:nvPr/>
          </p:nvCxnSpPr>
          <p:spPr>
            <a:xfrm rot="5400000" flipH="1" flipV="1">
              <a:off x="3141615" y="3920568"/>
              <a:ext cx="2782" cy="239116"/>
            </a:xfrm>
            <a:prstGeom prst="straightConnector1">
              <a:avLst/>
            </a:prstGeom>
            <a:ln>
              <a:solidFill>
                <a:srgbClr val="7030A0"/>
              </a:solidFill>
              <a:tailEnd type="triangle"/>
            </a:ln>
          </p:spPr>
          <p:style>
            <a:lnRef idx="2">
              <a:schemeClr val="accent1"/>
            </a:lnRef>
            <a:fillRef idx="0">
              <a:schemeClr val="accent1"/>
            </a:fillRef>
            <a:effectRef idx="1">
              <a:schemeClr val="accent1"/>
            </a:effectRef>
            <a:fontRef idx="minor">
              <a:schemeClr val="tx1"/>
            </a:fontRef>
          </p:style>
        </p:cxnSp>
        <p:cxnSp>
          <p:nvCxnSpPr>
            <p:cNvPr id="62" name="Straight Arrow Connector 61">
              <a:extLst>
                <a:ext uri="{FF2B5EF4-FFF2-40B4-BE49-F238E27FC236}">
                  <a16:creationId xmlns:a16="http://schemas.microsoft.com/office/drawing/2014/main" id="{C950CC0E-CEBD-FD85-B422-F51F4E9FA210}"/>
                </a:ext>
              </a:extLst>
            </p:cNvPr>
            <p:cNvCxnSpPr>
              <a:cxnSpLocks/>
            </p:cNvCxnSpPr>
            <p:nvPr/>
          </p:nvCxnSpPr>
          <p:spPr>
            <a:xfrm rot="5400000" flipH="1" flipV="1">
              <a:off x="3141615" y="4161857"/>
              <a:ext cx="2782" cy="239116"/>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63" name="Straight Arrow Connector 62">
              <a:extLst>
                <a:ext uri="{FF2B5EF4-FFF2-40B4-BE49-F238E27FC236}">
                  <a16:creationId xmlns:a16="http://schemas.microsoft.com/office/drawing/2014/main" id="{F48DF945-5C21-A421-1B63-53BE7F4790C2}"/>
                </a:ext>
              </a:extLst>
            </p:cNvPr>
            <p:cNvCxnSpPr>
              <a:cxnSpLocks/>
            </p:cNvCxnSpPr>
            <p:nvPr/>
          </p:nvCxnSpPr>
          <p:spPr>
            <a:xfrm rot="5400000" flipH="1" flipV="1">
              <a:off x="3141615" y="4390077"/>
              <a:ext cx="2782" cy="239116"/>
            </a:xfrm>
            <a:prstGeom prst="straightConnector1">
              <a:avLst/>
            </a:prstGeom>
            <a:ln>
              <a:solidFill>
                <a:srgbClr val="0070C0"/>
              </a:solidFill>
              <a:tailEnd type="triangle"/>
            </a:ln>
          </p:spPr>
          <p:style>
            <a:lnRef idx="2">
              <a:schemeClr val="accent1"/>
            </a:lnRef>
            <a:fillRef idx="0">
              <a:schemeClr val="accent1"/>
            </a:fillRef>
            <a:effectRef idx="1">
              <a:schemeClr val="accent1"/>
            </a:effectRef>
            <a:fontRef idx="minor">
              <a:schemeClr val="tx1"/>
            </a:fontRef>
          </p:style>
        </p:cxnSp>
      </p:grpSp>
      <p:cxnSp>
        <p:nvCxnSpPr>
          <p:cNvPr id="20" name="Connector: Elbow 19">
            <a:extLst>
              <a:ext uri="{FF2B5EF4-FFF2-40B4-BE49-F238E27FC236}">
                <a16:creationId xmlns:a16="http://schemas.microsoft.com/office/drawing/2014/main" id="{01752870-8A8B-C74B-9449-851FFC3A5427}"/>
              </a:ext>
            </a:extLst>
          </p:cNvPr>
          <p:cNvCxnSpPr>
            <a:cxnSpLocks/>
            <a:endCxn id="9" idx="0"/>
          </p:cNvCxnSpPr>
          <p:nvPr/>
        </p:nvCxnSpPr>
        <p:spPr>
          <a:xfrm>
            <a:off x="1799518" y="1449252"/>
            <a:ext cx="1835492" cy="1049838"/>
          </a:xfrm>
          <a:prstGeom prst="bentConnector2">
            <a:avLst/>
          </a:prstGeom>
          <a:ln>
            <a:solidFill>
              <a:srgbClr val="7030A0"/>
            </a:solidFill>
            <a:tailEnd type="triangle"/>
          </a:ln>
        </p:spPr>
        <p:style>
          <a:lnRef idx="2">
            <a:schemeClr val="accent1"/>
          </a:lnRef>
          <a:fillRef idx="0">
            <a:schemeClr val="accent1"/>
          </a:fillRef>
          <a:effectRef idx="1">
            <a:schemeClr val="accent1"/>
          </a:effectRef>
          <a:fontRef idx="minor">
            <a:schemeClr val="tx1"/>
          </a:fontRef>
        </p:style>
      </p:cxnSp>
      <p:cxnSp>
        <p:nvCxnSpPr>
          <p:cNvPr id="27" name="Connector: Elbow 26">
            <a:extLst>
              <a:ext uri="{FF2B5EF4-FFF2-40B4-BE49-F238E27FC236}">
                <a16:creationId xmlns:a16="http://schemas.microsoft.com/office/drawing/2014/main" id="{2700E90D-E418-5ED0-0886-248361A81C97}"/>
              </a:ext>
            </a:extLst>
          </p:cNvPr>
          <p:cNvCxnSpPr>
            <a:cxnSpLocks/>
            <a:stCxn id="11" idx="3"/>
            <a:endCxn id="449" idx="2"/>
          </p:cNvCxnSpPr>
          <p:nvPr/>
        </p:nvCxnSpPr>
        <p:spPr>
          <a:xfrm flipV="1">
            <a:off x="1799518" y="3332685"/>
            <a:ext cx="1863243" cy="450223"/>
          </a:xfrm>
          <a:prstGeom prst="bentConnector2">
            <a:avLst/>
          </a:prstGeom>
          <a:ln>
            <a:solidFill>
              <a:srgbClr val="7030A0"/>
            </a:solidFill>
            <a:tailEnd type="triangle"/>
          </a:ln>
        </p:spPr>
        <p:style>
          <a:lnRef idx="2">
            <a:schemeClr val="accent1"/>
          </a:lnRef>
          <a:fillRef idx="0">
            <a:schemeClr val="accent1"/>
          </a:fillRef>
          <a:effectRef idx="1">
            <a:schemeClr val="accent1"/>
          </a:effectRef>
          <a:fontRef idx="minor">
            <a:schemeClr val="tx1"/>
          </a:fontRef>
        </p:style>
      </p:cxnSp>
    </p:spTree>
  </p:cSld>
  <p:clrMapOvr>
    <a:masterClrMapping/>
  </p:clrMapOvr>
  <p:transition spd="slow">
    <p:cove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47">
          <a:extLst>
            <a:ext uri="{FF2B5EF4-FFF2-40B4-BE49-F238E27FC236}">
              <a16:creationId xmlns:a16="http://schemas.microsoft.com/office/drawing/2014/main" id="{B753C7B5-E7CE-52A0-5215-C7180426BBF3}"/>
            </a:ext>
          </a:extLst>
        </p:cNvPr>
        <p:cNvGrpSpPr/>
        <p:nvPr/>
      </p:nvGrpSpPr>
      <p:grpSpPr>
        <a:xfrm>
          <a:off x="0" y="0"/>
          <a:ext cx="0" cy="0"/>
          <a:chOff x="0" y="0"/>
          <a:chExt cx="0" cy="0"/>
        </a:xfrm>
      </p:grpSpPr>
      <p:sp>
        <p:nvSpPr>
          <p:cNvPr id="348" name="Google Shape;348;p41">
            <a:extLst>
              <a:ext uri="{FF2B5EF4-FFF2-40B4-BE49-F238E27FC236}">
                <a16:creationId xmlns:a16="http://schemas.microsoft.com/office/drawing/2014/main" id="{38B280E0-C4F3-E688-D42A-516A3648B8F0}"/>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Our Approach</a:t>
            </a:r>
            <a:endParaRPr dirty="0"/>
          </a:p>
        </p:txBody>
      </p:sp>
      <p:sp>
        <p:nvSpPr>
          <p:cNvPr id="349" name="Google Shape;349;p41">
            <a:extLst>
              <a:ext uri="{FF2B5EF4-FFF2-40B4-BE49-F238E27FC236}">
                <a16:creationId xmlns:a16="http://schemas.microsoft.com/office/drawing/2014/main" id="{31E95893-230E-38E0-EF58-C18F0D29671F}"/>
              </a:ext>
            </a:extLst>
          </p:cNvPr>
          <p:cNvSpPr txBox="1">
            <a:spLocks noGrp="1"/>
          </p:cNvSpPr>
          <p:nvPr>
            <p:ph type="subTitle" idx="1"/>
          </p:nvPr>
        </p:nvSpPr>
        <p:spPr>
          <a:xfrm>
            <a:off x="805782" y="1786350"/>
            <a:ext cx="1626552" cy="1045800"/>
          </a:xfrm>
          <a:prstGeom prst="rect">
            <a:avLst/>
          </a:prstGeom>
        </p:spPr>
        <p:txBody>
          <a:bodyPr spcFirstLastPara="1" wrap="square" lIns="91425" tIns="91425" rIns="91425" bIns="91425" anchor="t" anchorCtr="0">
            <a:noAutofit/>
          </a:bodyPr>
          <a:lstStyle/>
          <a:p>
            <a:pPr marL="0" lvl="0" indent="0"/>
            <a:r>
              <a:rPr lang="en-US" dirty="0"/>
              <a:t>A combination of Light and Tilt Sensors to detect opening</a:t>
            </a:r>
          </a:p>
        </p:txBody>
      </p:sp>
      <p:sp>
        <p:nvSpPr>
          <p:cNvPr id="350" name="Google Shape;350;p41">
            <a:extLst>
              <a:ext uri="{FF2B5EF4-FFF2-40B4-BE49-F238E27FC236}">
                <a16:creationId xmlns:a16="http://schemas.microsoft.com/office/drawing/2014/main" id="{955136CC-CBA4-4665-5659-689E3632A439}"/>
              </a:ext>
            </a:extLst>
          </p:cNvPr>
          <p:cNvSpPr txBox="1">
            <a:spLocks noGrp="1"/>
          </p:cNvSpPr>
          <p:nvPr>
            <p:ph type="subTitle" idx="2"/>
          </p:nvPr>
        </p:nvSpPr>
        <p:spPr>
          <a:xfrm>
            <a:off x="2797007" y="1786359"/>
            <a:ext cx="1553149" cy="1045800"/>
          </a:xfrm>
          <a:prstGeom prst="rect">
            <a:avLst/>
          </a:prstGeom>
        </p:spPr>
        <p:txBody>
          <a:bodyPr spcFirstLastPara="1" wrap="square" lIns="91425" tIns="91425" rIns="91425" bIns="91425" anchor="t" anchorCtr="0">
            <a:noAutofit/>
          </a:bodyPr>
          <a:lstStyle/>
          <a:p>
            <a:pPr marL="0" indent="0"/>
            <a:r>
              <a:rPr lang="en-US" dirty="0">
                <a:sym typeface="Arial"/>
              </a:rPr>
              <a:t>Use a weight sensor to detect presence if mail and classify amount</a:t>
            </a:r>
            <a:endParaRPr lang="en-US" dirty="0"/>
          </a:p>
          <a:p>
            <a:pPr marL="0" lvl="0" indent="0"/>
            <a:endParaRPr lang="en-US" dirty="0"/>
          </a:p>
        </p:txBody>
      </p:sp>
      <p:sp>
        <p:nvSpPr>
          <p:cNvPr id="351" name="Google Shape;351;p41">
            <a:extLst>
              <a:ext uri="{FF2B5EF4-FFF2-40B4-BE49-F238E27FC236}">
                <a16:creationId xmlns:a16="http://schemas.microsoft.com/office/drawing/2014/main" id="{F1B30F9A-A3D9-29DA-C907-EA5FB2CBE081}"/>
              </a:ext>
            </a:extLst>
          </p:cNvPr>
          <p:cNvSpPr txBox="1">
            <a:spLocks noGrp="1"/>
          </p:cNvSpPr>
          <p:nvPr>
            <p:ph type="subTitle" idx="3"/>
          </p:nvPr>
        </p:nvSpPr>
        <p:spPr>
          <a:xfrm>
            <a:off x="805782" y="3346400"/>
            <a:ext cx="1653774" cy="1045800"/>
          </a:xfrm>
          <a:prstGeom prst="rect">
            <a:avLst/>
          </a:prstGeom>
        </p:spPr>
        <p:txBody>
          <a:bodyPr spcFirstLastPara="1" wrap="square" lIns="91425" tIns="91425" rIns="91425" bIns="91425" anchor="t" anchorCtr="0">
            <a:noAutofit/>
          </a:bodyPr>
          <a:lstStyle/>
          <a:p>
            <a:pPr marL="0" indent="0"/>
            <a:r>
              <a:rPr lang="en-US" dirty="0"/>
              <a:t>Detecting post triggers LoRaWAN gateway notification (website/mail)</a:t>
            </a:r>
          </a:p>
          <a:p>
            <a:pPr marL="0" lvl="0" indent="0" algn="l" rtl="0">
              <a:spcBef>
                <a:spcPts val="0"/>
              </a:spcBef>
              <a:spcAft>
                <a:spcPts val="0"/>
              </a:spcAft>
              <a:buNone/>
            </a:pPr>
            <a:endParaRPr dirty="0"/>
          </a:p>
        </p:txBody>
      </p:sp>
      <p:sp>
        <p:nvSpPr>
          <p:cNvPr id="352" name="Google Shape;352;p41">
            <a:extLst>
              <a:ext uri="{FF2B5EF4-FFF2-40B4-BE49-F238E27FC236}">
                <a16:creationId xmlns:a16="http://schemas.microsoft.com/office/drawing/2014/main" id="{A381EA1D-47C5-B533-AE07-1BFF69926156}"/>
              </a:ext>
            </a:extLst>
          </p:cNvPr>
          <p:cNvSpPr txBox="1">
            <a:spLocks noGrp="1"/>
          </p:cNvSpPr>
          <p:nvPr>
            <p:ph type="subTitle" idx="4"/>
          </p:nvPr>
        </p:nvSpPr>
        <p:spPr>
          <a:xfrm>
            <a:off x="2796994" y="3346400"/>
            <a:ext cx="1553149" cy="1045800"/>
          </a:xfrm>
          <a:prstGeom prst="rect">
            <a:avLst/>
          </a:prstGeom>
        </p:spPr>
        <p:txBody>
          <a:bodyPr spcFirstLastPara="1" wrap="square" lIns="91425" tIns="91425" rIns="91425" bIns="91425" anchor="t" anchorCtr="0">
            <a:noAutofit/>
          </a:bodyPr>
          <a:lstStyle/>
          <a:p>
            <a:pPr marL="0" lvl="0" indent="0"/>
            <a:r>
              <a:rPr lang="en-US" dirty="0"/>
              <a:t>Check voltage levels, in case it drops below a threshold, alert the user</a:t>
            </a:r>
            <a:br>
              <a:rPr lang="en-US" dirty="0"/>
            </a:br>
            <a:endParaRPr dirty="0"/>
          </a:p>
        </p:txBody>
      </p:sp>
      <p:sp>
        <p:nvSpPr>
          <p:cNvPr id="353" name="Google Shape;353;p41">
            <a:extLst>
              <a:ext uri="{FF2B5EF4-FFF2-40B4-BE49-F238E27FC236}">
                <a16:creationId xmlns:a16="http://schemas.microsoft.com/office/drawing/2014/main" id="{697CB5A6-EA41-9DFC-66DE-38E025908B94}"/>
              </a:ext>
            </a:extLst>
          </p:cNvPr>
          <p:cNvSpPr txBox="1">
            <a:spLocks noGrp="1"/>
          </p:cNvSpPr>
          <p:nvPr>
            <p:ph type="subTitle" idx="7"/>
          </p:nvPr>
        </p:nvSpPr>
        <p:spPr>
          <a:xfrm>
            <a:off x="805782" y="1258579"/>
            <a:ext cx="1734674" cy="653100"/>
          </a:xfrm>
          <a:prstGeom prst="rect">
            <a:avLst/>
          </a:prstGeom>
        </p:spPr>
        <p:txBody>
          <a:bodyPr spcFirstLastPara="1" wrap="square" lIns="91425" tIns="91425" rIns="91425" bIns="91425" anchor="b" anchorCtr="0">
            <a:noAutofit/>
          </a:bodyPr>
          <a:lstStyle/>
          <a:p>
            <a:pPr marL="0" lvl="0" indent="0"/>
            <a:r>
              <a:rPr lang="en-US" dirty="0"/>
              <a:t>Detect </a:t>
            </a:r>
          </a:p>
          <a:p>
            <a:pPr marL="0" lvl="0" indent="0"/>
            <a:r>
              <a:rPr lang="en-US" dirty="0"/>
              <a:t>opening</a:t>
            </a:r>
          </a:p>
        </p:txBody>
      </p:sp>
      <p:sp>
        <p:nvSpPr>
          <p:cNvPr id="354" name="Google Shape;354;p41">
            <a:extLst>
              <a:ext uri="{FF2B5EF4-FFF2-40B4-BE49-F238E27FC236}">
                <a16:creationId xmlns:a16="http://schemas.microsoft.com/office/drawing/2014/main" id="{44AA129A-231C-68A8-86D0-AEA3FFDFAEB9}"/>
              </a:ext>
            </a:extLst>
          </p:cNvPr>
          <p:cNvSpPr txBox="1">
            <a:spLocks noGrp="1"/>
          </p:cNvSpPr>
          <p:nvPr>
            <p:ph type="subTitle" idx="8"/>
          </p:nvPr>
        </p:nvSpPr>
        <p:spPr>
          <a:xfrm>
            <a:off x="2797007" y="1258588"/>
            <a:ext cx="1978200" cy="653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Mail Status Detection</a:t>
            </a:r>
            <a:endParaRPr dirty="0"/>
          </a:p>
        </p:txBody>
      </p:sp>
      <p:sp>
        <p:nvSpPr>
          <p:cNvPr id="358" name="Google Shape;358;p41">
            <a:extLst>
              <a:ext uri="{FF2B5EF4-FFF2-40B4-BE49-F238E27FC236}">
                <a16:creationId xmlns:a16="http://schemas.microsoft.com/office/drawing/2014/main" id="{B40E6DBE-0552-3A75-8966-91DB5DCAD756}"/>
              </a:ext>
            </a:extLst>
          </p:cNvPr>
          <p:cNvSpPr txBox="1">
            <a:spLocks noGrp="1"/>
          </p:cNvSpPr>
          <p:nvPr>
            <p:ph type="subTitle" idx="13"/>
          </p:nvPr>
        </p:nvSpPr>
        <p:spPr>
          <a:xfrm>
            <a:off x="805782" y="2815504"/>
            <a:ext cx="1442574" cy="653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Notify personnel</a:t>
            </a:r>
            <a:endParaRPr dirty="0"/>
          </a:p>
        </p:txBody>
      </p:sp>
      <p:sp>
        <p:nvSpPr>
          <p:cNvPr id="359" name="Google Shape;359;p41">
            <a:extLst>
              <a:ext uri="{FF2B5EF4-FFF2-40B4-BE49-F238E27FC236}">
                <a16:creationId xmlns:a16="http://schemas.microsoft.com/office/drawing/2014/main" id="{DE44BF17-E394-3BFD-EE50-42A82D0FC80D}"/>
              </a:ext>
            </a:extLst>
          </p:cNvPr>
          <p:cNvSpPr txBox="1">
            <a:spLocks noGrp="1"/>
          </p:cNvSpPr>
          <p:nvPr>
            <p:ph type="subTitle" idx="14"/>
          </p:nvPr>
        </p:nvSpPr>
        <p:spPr>
          <a:xfrm>
            <a:off x="2797007" y="2815504"/>
            <a:ext cx="1978200" cy="653100"/>
          </a:xfrm>
          <a:prstGeom prst="rect">
            <a:avLst/>
          </a:prstGeom>
        </p:spPr>
        <p:txBody>
          <a:bodyPr spcFirstLastPara="1" wrap="square" lIns="91425" tIns="91425" rIns="91425" bIns="91425" anchor="b" anchorCtr="0">
            <a:noAutofit/>
          </a:bodyPr>
          <a:lstStyle/>
          <a:p>
            <a:pPr marL="0" lvl="0" indent="0"/>
            <a:r>
              <a:rPr lang="en-US" dirty="0"/>
              <a:t>Monitor </a:t>
            </a:r>
          </a:p>
          <a:p>
            <a:pPr marL="0" lvl="0" indent="0"/>
            <a:r>
              <a:rPr lang="en-US" dirty="0"/>
              <a:t>battery</a:t>
            </a:r>
          </a:p>
        </p:txBody>
      </p:sp>
      <p:cxnSp>
        <p:nvCxnSpPr>
          <p:cNvPr id="361" name="Google Shape;361;p41">
            <a:extLst>
              <a:ext uri="{FF2B5EF4-FFF2-40B4-BE49-F238E27FC236}">
                <a16:creationId xmlns:a16="http://schemas.microsoft.com/office/drawing/2014/main" id="{CA290BDF-FD00-AFC1-47D6-A16DD6B93D87}"/>
              </a:ext>
            </a:extLst>
          </p:cNvPr>
          <p:cNvCxnSpPr/>
          <p:nvPr/>
        </p:nvCxnSpPr>
        <p:spPr>
          <a:xfrm flipH="1">
            <a:off x="511206" y="1258600"/>
            <a:ext cx="3900" cy="3133800"/>
          </a:xfrm>
          <a:prstGeom prst="straightConnector1">
            <a:avLst/>
          </a:prstGeom>
          <a:noFill/>
          <a:ln w="9525" cap="flat" cmpd="sng">
            <a:solidFill>
              <a:schemeClr val="dk1"/>
            </a:solidFill>
            <a:prstDash val="solid"/>
            <a:round/>
            <a:headEnd type="none" w="med" len="med"/>
            <a:tailEnd type="none" w="med" len="med"/>
          </a:ln>
        </p:spPr>
      </p:cxnSp>
      <p:cxnSp>
        <p:nvCxnSpPr>
          <p:cNvPr id="362" name="Google Shape;362;p41">
            <a:extLst>
              <a:ext uri="{FF2B5EF4-FFF2-40B4-BE49-F238E27FC236}">
                <a16:creationId xmlns:a16="http://schemas.microsoft.com/office/drawing/2014/main" id="{4044454F-66FC-1D2E-2A84-978319302318}"/>
              </a:ext>
            </a:extLst>
          </p:cNvPr>
          <p:cNvCxnSpPr/>
          <p:nvPr/>
        </p:nvCxnSpPr>
        <p:spPr>
          <a:xfrm flipH="1">
            <a:off x="2498056" y="1258600"/>
            <a:ext cx="3900" cy="3133800"/>
          </a:xfrm>
          <a:prstGeom prst="straightConnector1">
            <a:avLst/>
          </a:prstGeom>
          <a:noFill/>
          <a:ln w="9525" cap="flat" cmpd="sng">
            <a:solidFill>
              <a:schemeClr val="dk1"/>
            </a:solidFill>
            <a:prstDash val="solid"/>
            <a:round/>
            <a:headEnd type="none" w="med" len="med"/>
            <a:tailEnd type="none" w="med" len="med"/>
          </a:ln>
        </p:spPr>
      </p:cxnSp>
      <p:cxnSp>
        <p:nvCxnSpPr>
          <p:cNvPr id="363" name="Google Shape;363;p41">
            <a:extLst>
              <a:ext uri="{FF2B5EF4-FFF2-40B4-BE49-F238E27FC236}">
                <a16:creationId xmlns:a16="http://schemas.microsoft.com/office/drawing/2014/main" id="{21F1CE20-CBEA-09C7-66AA-476607DFFCCB}"/>
              </a:ext>
            </a:extLst>
          </p:cNvPr>
          <p:cNvCxnSpPr/>
          <p:nvPr/>
        </p:nvCxnSpPr>
        <p:spPr>
          <a:xfrm flipH="1">
            <a:off x="4546240" y="1258600"/>
            <a:ext cx="3900" cy="3133800"/>
          </a:xfrm>
          <a:prstGeom prst="straightConnector1">
            <a:avLst/>
          </a:prstGeom>
          <a:noFill/>
          <a:ln w="9525" cap="flat" cmpd="sng">
            <a:solidFill>
              <a:schemeClr val="dk1"/>
            </a:solidFill>
            <a:prstDash val="solid"/>
            <a:round/>
            <a:headEnd type="none" w="med" len="med"/>
            <a:tailEnd type="none" w="med" len="med"/>
          </a:ln>
        </p:spPr>
      </p:cxnSp>
      <p:pic>
        <p:nvPicPr>
          <p:cNvPr id="13" name="Picture 12">
            <a:extLst>
              <a:ext uri="{FF2B5EF4-FFF2-40B4-BE49-F238E27FC236}">
                <a16:creationId xmlns:a16="http://schemas.microsoft.com/office/drawing/2014/main" id="{0991439C-4E13-9233-EA44-2F3E24DBC8ED}"/>
              </a:ext>
            </a:extLst>
          </p:cNvPr>
          <p:cNvPicPr>
            <a:picLocks noChangeAspect="1"/>
          </p:cNvPicPr>
          <p:nvPr/>
        </p:nvPicPr>
        <p:blipFill>
          <a:blip r:embed="rId3">
            <a:duotone>
              <a:prstClr val="black"/>
              <a:srgbClr val="595BD1">
                <a:tint val="45000"/>
                <a:satMod val="400000"/>
              </a:srgbClr>
            </a:duotone>
            <a:alphaModFix/>
          </a:blip>
          <a:srcRect/>
          <a:stretch/>
        </p:blipFill>
        <p:spPr>
          <a:xfrm>
            <a:off x="4350143" y="858044"/>
            <a:ext cx="4976737" cy="3751992"/>
          </a:xfrm>
          <a:prstGeom prst="rect">
            <a:avLst/>
          </a:prstGeom>
        </p:spPr>
      </p:pic>
    </p:spTree>
    <p:extLst>
      <p:ext uri="{BB962C8B-B14F-4D97-AF65-F5344CB8AC3E}">
        <p14:creationId xmlns:p14="http://schemas.microsoft.com/office/powerpoint/2010/main" val="2019628982"/>
      </p:ext>
    </p:extLst>
  </p:cSld>
  <p:clrMapOvr>
    <a:masterClrMapping/>
  </p:clrMapOvr>
  <p:transition spd="slow">
    <p:cove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D1EB35-52E2-282E-9EDC-9A41A702A976}"/>
              </a:ext>
            </a:extLst>
          </p:cNvPr>
          <p:cNvSpPr>
            <a:spLocks noGrp="1"/>
          </p:cNvSpPr>
          <p:nvPr>
            <p:ph type="title"/>
          </p:nvPr>
        </p:nvSpPr>
        <p:spPr/>
        <p:txBody>
          <a:bodyPr/>
          <a:lstStyle/>
          <a:p>
            <a:r>
              <a:rPr lang="en-US" dirty="0"/>
              <a:t>Outline</a:t>
            </a:r>
          </a:p>
        </p:txBody>
      </p:sp>
      <p:sp>
        <p:nvSpPr>
          <p:cNvPr id="3" name="Subtitle 2">
            <a:extLst>
              <a:ext uri="{FF2B5EF4-FFF2-40B4-BE49-F238E27FC236}">
                <a16:creationId xmlns:a16="http://schemas.microsoft.com/office/drawing/2014/main" id="{64A6770F-33D1-7CE7-57A6-7087C22D4F76}"/>
              </a:ext>
            </a:extLst>
          </p:cNvPr>
          <p:cNvSpPr>
            <a:spLocks noGrp="1"/>
          </p:cNvSpPr>
          <p:nvPr>
            <p:ph type="subTitle" idx="1"/>
          </p:nvPr>
        </p:nvSpPr>
        <p:spPr>
          <a:xfrm>
            <a:off x="480060" y="1866025"/>
            <a:ext cx="5082540" cy="2298300"/>
          </a:xfrm>
        </p:spPr>
        <p:txBody>
          <a:bodyPr/>
          <a:lstStyle/>
          <a:p>
            <a:pPr>
              <a:buSzPct val="64000"/>
              <a:buFont typeface="Wingdings" panose="05000000000000000000" pitchFamily="2" charset="2"/>
              <a:buChar char="Ø"/>
            </a:pPr>
            <a:r>
              <a:rPr lang="en-US" sz="2800" dirty="0"/>
              <a:t>Existing Products</a:t>
            </a:r>
          </a:p>
          <a:p>
            <a:pPr>
              <a:buSzPct val="64000"/>
              <a:buFont typeface="Wingdings" panose="05000000000000000000" pitchFamily="2" charset="2"/>
              <a:buChar char="Ø"/>
            </a:pPr>
            <a:r>
              <a:rPr lang="en-US" sz="2800" dirty="0"/>
              <a:t>System Design and Process</a:t>
            </a:r>
          </a:p>
          <a:p>
            <a:pPr>
              <a:buSzPct val="64000"/>
              <a:buFont typeface="Wingdings" panose="05000000000000000000" pitchFamily="2" charset="2"/>
              <a:buChar char="Ø"/>
            </a:pPr>
            <a:r>
              <a:rPr lang="en-US" sz="2800" dirty="0"/>
              <a:t>Results</a:t>
            </a:r>
          </a:p>
          <a:p>
            <a:pPr>
              <a:buSzPct val="64000"/>
              <a:buFont typeface="Wingdings" panose="05000000000000000000" pitchFamily="2" charset="2"/>
              <a:buChar char="Ø"/>
            </a:pPr>
            <a:r>
              <a:rPr lang="en-US" sz="2800" dirty="0"/>
              <a:t>Potential Improvements</a:t>
            </a:r>
          </a:p>
          <a:p>
            <a:endParaRPr lang="en-US" dirty="0"/>
          </a:p>
        </p:txBody>
      </p:sp>
      <p:sp>
        <p:nvSpPr>
          <p:cNvPr id="4" name="Picture Placeholder 3">
            <a:extLst>
              <a:ext uri="{FF2B5EF4-FFF2-40B4-BE49-F238E27FC236}">
                <a16:creationId xmlns:a16="http://schemas.microsoft.com/office/drawing/2014/main" id="{66D8BCE1-FEC5-32C9-9D74-55D91809F00C}"/>
              </a:ext>
            </a:extLst>
          </p:cNvPr>
          <p:cNvSpPr>
            <a:spLocks noGrp="1"/>
          </p:cNvSpPr>
          <p:nvPr>
            <p:ph type="pic" idx="2"/>
          </p:nvPr>
        </p:nvSpPr>
        <p:spPr/>
        <p:txBody>
          <a:bodyPr/>
          <a:lstStyle/>
          <a:p>
            <a:endParaRPr lang="en-US"/>
          </a:p>
        </p:txBody>
      </p:sp>
    </p:spTree>
    <p:extLst>
      <p:ext uri="{BB962C8B-B14F-4D97-AF65-F5344CB8AC3E}">
        <p14:creationId xmlns:p14="http://schemas.microsoft.com/office/powerpoint/2010/main" val="1260224875"/>
      </p:ext>
    </p:extLst>
  </p:cSld>
  <p:clrMapOvr>
    <a:masterClrMapping/>
  </p:clrMapOvr>
  <p:extLst>
    <p:ext uri="{6950BFC3-D8DA-4A85-94F7-54DA5524770B}">
      <p188:commentRel xmlns:p188="http://schemas.microsoft.com/office/powerpoint/2018/8/main" r:id="rId2"/>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C281D38-B4B7-44E8-C854-2756700C17F3}"/>
              </a:ext>
            </a:extLst>
          </p:cNvPr>
          <p:cNvSpPr>
            <a:spLocks noGrp="1"/>
          </p:cNvSpPr>
          <p:nvPr>
            <p:ph type="ctrTitle"/>
          </p:nvPr>
        </p:nvSpPr>
        <p:spPr/>
        <p:txBody>
          <a:bodyPr/>
          <a:lstStyle/>
          <a:p>
            <a:r>
              <a:rPr lang="en-US" dirty="0"/>
              <a:t>Existing Products</a:t>
            </a:r>
          </a:p>
        </p:txBody>
      </p:sp>
      <p:sp>
        <p:nvSpPr>
          <p:cNvPr id="6" name="Subtitle 5">
            <a:extLst>
              <a:ext uri="{FF2B5EF4-FFF2-40B4-BE49-F238E27FC236}">
                <a16:creationId xmlns:a16="http://schemas.microsoft.com/office/drawing/2014/main" id="{518572E9-AF29-0B53-C041-179C5163CED9}"/>
              </a:ext>
            </a:extLst>
          </p:cNvPr>
          <p:cNvSpPr>
            <a:spLocks noGrp="1"/>
          </p:cNvSpPr>
          <p:nvPr>
            <p:ph type="subTitle" idx="1"/>
          </p:nvPr>
        </p:nvSpPr>
        <p:spPr>
          <a:xfrm>
            <a:off x="1018024" y="539500"/>
            <a:ext cx="3264416" cy="577800"/>
          </a:xfrm>
        </p:spPr>
        <p:txBody>
          <a:bodyPr/>
          <a:lstStyle/>
          <a:p>
            <a:r>
              <a:rPr lang="en-US" dirty="0"/>
              <a:t>A Review of Products on the Market</a:t>
            </a:r>
          </a:p>
        </p:txBody>
      </p:sp>
      <p:pic>
        <p:nvPicPr>
          <p:cNvPr id="8" name="Graphic 7" descr="Shopping cart with solid fill">
            <a:extLst>
              <a:ext uri="{FF2B5EF4-FFF2-40B4-BE49-F238E27FC236}">
                <a16:creationId xmlns:a16="http://schemas.microsoft.com/office/drawing/2014/main" id="{E8F7A510-0200-4A1F-866E-789D54D2015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18025" y="1686435"/>
            <a:ext cx="1770630" cy="1770630"/>
          </a:xfrm>
          <a:prstGeom prst="rect">
            <a:avLst/>
          </a:prstGeom>
        </p:spPr>
      </p:pic>
    </p:spTree>
    <p:extLst>
      <p:ext uri="{BB962C8B-B14F-4D97-AF65-F5344CB8AC3E}">
        <p14:creationId xmlns:p14="http://schemas.microsoft.com/office/powerpoint/2010/main" val="35257854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902AA5-E7D3-B70C-B948-4462D9FA0618}"/>
              </a:ext>
            </a:extLst>
          </p:cNvPr>
          <p:cNvSpPr>
            <a:spLocks noGrp="1"/>
          </p:cNvSpPr>
          <p:nvPr>
            <p:ph type="title"/>
          </p:nvPr>
        </p:nvSpPr>
        <p:spPr>
          <a:xfrm>
            <a:off x="713225" y="692825"/>
            <a:ext cx="4145700" cy="572700"/>
          </a:xfrm>
        </p:spPr>
        <p:txBody>
          <a:bodyPr/>
          <a:lstStyle/>
          <a:p>
            <a:r>
              <a:rPr lang="en-US" dirty="0"/>
              <a:t>Existing Products</a:t>
            </a:r>
          </a:p>
        </p:txBody>
      </p:sp>
      <p:pic>
        <p:nvPicPr>
          <p:cNvPr id="6" name="Picture Placeholder 5">
            <a:extLst>
              <a:ext uri="{FF2B5EF4-FFF2-40B4-BE49-F238E27FC236}">
                <a16:creationId xmlns:a16="http://schemas.microsoft.com/office/drawing/2014/main" id="{36518944-F7C2-B1A3-D6B3-DD0296B30A26}"/>
              </a:ext>
            </a:extLst>
          </p:cNvPr>
          <p:cNvPicPr>
            <a:picLocks noGrp="1" noChangeAspect="1"/>
          </p:cNvPicPr>
          <p:nvPr>
            <p:ph type="pic" idx="2"/>
          </p:nvPr>
        </p:nvPicPr>
        <p:blipFill>
          <a:blip r:embed="rId2"/>
          <a:srcRect l="-2159" r="-672"/>
          <a:stretch>
            <a:fillRect/>
          </a:stretch>
        </p:blipFill>
        <p:spPr>
          <a:xfrm>
            <a:off x="367326" y="1866025"/>
            <a:ext cx="1732432" cy="1644843"/>
          </a:xfrm>
        </p:spPr>
      </p:pic>
      <p:pic>
        <p:nvPicPr>
          <p:cNvPr id="8" name="Picture 7">
            <a:extLst>
              <a:ext uri="{FF2B5EF4-FFF2-40B4-BE49-F238E27FC236}">
                <a16:creationId xmlns:a16="http://schemas.microsoft.com/office/drawing/2014/main" id="{B389E588-6E29-5327-AB1B-C8870C62347A}"/>
              </a:ext>
            </a:extLst>
          </p:cNvPr>
          <p:cNvPicPr>
            <a:picLocks noChangeAspect="1"/>
          </p:cNvPicPr>
          <p:nvPr/>
        </p:nvPicPr>
        <p:blipFill>
          <a:blip r:embed="rId3"/>
          <a:srcRect r="41734"/>
          <a:stretch>
            <a:fillRect/>
          </a:stretch>
        </p:blipFill>
        <p:spPr>
          <a:xfrm>
            <a:off x="4884099" y="1814324"/>
            <a:ext cx="1130213" cy="1696868"/>
          </a:xfrm>
          <a:prstGeom prst="rect">
            <a:avLst/>
          </a:prstGeom>
        </p:spPr>
      </p:pic>
      <p:pic>
        <p:nvPicPr>
          <p:cNvPr id="10" name="Picture 9">
            <a:extLst>
              <a:ext uri="{FF2B5EF4-FFF2-40B4-BE49-F238E27FC236}">
                <a16:creationId xmlns:a16="http://schemas.microsoft.com/office/drawing/2014/main" id="{03AFE172-CB74-E9B0-15D3-2E33FA674EF7}"/>
              </a:ext>
            </a:extLst>
          </p:cNvPr>
          <p:cNvPicPr>
            <a:picLocks noChangeAspect="1"/>
          </p:cNvPicPr>
          <p:nvPr/>
        </p:nvPicPr>
        <p:blipFill>
          <a:blip r:embed="rId4"/>
          <a:srcRect t="15802"/>
          <a:stretch>
            <a:fillRect/>
          </a:stretch>
        </p:blipFill>
        <p:spPr>
          <a:xfrm>
            <a:off x="2576827" y="1866025"/>
            <a:ext cx="1951005" cy="1593466"/>
          </a:xfrm>
          <a:prstGeom prst="rect">
            <a:avLst/>
          </a:prstGeom>
        </p:spPr>
      </p:pic>
      <p:pic>
        <p:nvPicPr>
          <p:cNvPr id="12" name="Picture 11">
            <a:extLst>
              <a:ext uri="{FF2B5EF4-FFF2-40B4-BE49-F238E27FC236}">
                <a16:creationId xmlns:a16="http://schemas.microsoft.com/office/drawing/2014/main" id="{53BBD56A-8877-7AE5-6044-0D2F3581F219}"/>
              </a:ext>
            </a:extLst>
          </p:cNvPr>
          <p:cNvPicPr>
            <a:picLocks noChangeAspect="1"/>
          </p:cNvPicPr>
          <p:nvPr/>
        </p:nvPicPr>
        <p:blipFill>
          <a:blip r:embed="rId5"/>
          <a:stretch>
            <a:fillRect/>
          </a:stretch>
        </p:blipFill>
        <p:spPr>
          <a:xfrm>
            <a:off x="6345405" y="1353380"/>
            <a:ext cx="2085370" cy="2710620"/>
          </a:xfrm>
          <a:prstGeom prst="rect">
            <a:avLst/>
          </a:prstGeom>
        </p:spPr>
      </p:pic>
      <p:sp>
        <p:nvSpPr>
          <p:cNvPr id="13" name="TextBox 12">
            <a:extLst>
              <a:ext uri="{FF2B5EF4-FFF2-40B4-BE49-F238E27FC236}">
                <a16:creationId xmlns:a16="http://schemas.microsoft.com/office/drawing/2014/main" id="{573A1D72-C78E-A68E-FFF0-4CD43A554F4F}"/>
              </a:ext>
            </a:extLst>
          </p:cNvPr>
          <p:cNvSpPr txBox="1"/>
          <p:nvPr/>
        </p:nvSpPr>
        <p:spPr>
          <a:xfrm>
            <a:off x="1127301" y="3592286"/>
            <a:ext cx="972457" cy="307777"/>
          </a:xfrm>
          <a:prstGeom prst="rect">
            <a:avLst/>
          </a:prstGeom>
          <a:noFill/>
        </p:spPr>
        <p:txBody>
          <a:bodyPr wrap="square" rtlCol="0">
            <a:spAutoFit/>
          </a:bodyPr>
          <a:lstStyle/>
          <a:p>
            <a:r>
              <a:rPr lang="en-US" dirty="0" err="1">
                <a:latin typeface="Roboto" panose="02000000000000000000" pitchFamily="2" charset="0"/>
                <a:ea typeface="Roboto" panose="02000000000000000000" pitchFamily="2" charset="0"/>
                <a:cs typeface="Roboto" panose="02000000000000000000" pitchFamily="2" charset="0"/>
              </a:rPr>
              <a:t>Notific</a:t>
            </a:r>
            <a:r>
              <a:rPr lang="en-US" dirty="0">
                <a:latin typeface="Roboto" panose="02000000000000000000" pitchFamily="2" charset="0"/>
                <a:ea typeface="Roboto" panose="02000000000000000000" pitchFamily="2" charset="0"/>
                <a:cs typeface="Roboto" panose="02000000000000000000" pitchFamily="2" charset="0"/>
              </a:rPr>
              <a:t>-at</a:t>
            </a:r>
          </a:p>
        </p:txBody>
      </p:sp>
      <p:sp>
        <p:nvSpPr>
          <p:cNvPr id="15" name="TextBox 14">
            <a:extLst>
              <a:ext uri="{FF2B5EF4-FFF2-40B4-BE49-F238E27FC236}">
                <a16:creationId xmlns:a16="http://schemas.microsoft.com/office/drawing/2014/main" id="{FCAE9963-BCE6-CC0F-9192-5BC72629C662}"/>
              </a:ext>
            </a:extLst>
          </p:cNvPr>
          <p:cNvSpPr txBox="1"/>
          <p:nvPr/>
        </p:nvSpPr>
        <p:spPr>
          <a:xfrm>
            <a:off x="3250124" y="3592285"/>
            <a:ext cx="972457" cy="307777"/>
          </a:xfrm>
          <a:prstGeom prst="rect">
            <a:avLst/>
          </a:prstGeom>
          <a:noFill/>
        </p:spPr>
        <p:txBody>
          <a:bodyPr wrap="square" rtlCol="0">
            <a:spAutoFit/>
          </a:bodyPr>
          <a:lstStyle/>
          <a:p>
            <a:r>
              <a:rPr lang="en-US" dirty="0" err="1">
                <a:latin typeface="Roboto" panose="02000000000000000000" pitchFamily="2" charset="0"/>
                <a:ea typeface="Roboto" panose="02000000000000000000" pitchFamily="2" charset="0"/>
                <a:cs typeface="Roboto" panose="02000000000000000000" pitchFamily="2" charset="0"/>
              </a:rPr>
              <a:t>Fouvin</a:t>
            </a:r>
            <a:endParaRPr lang="en-US" dirty="0">
              <a:latin typeface="Roboto" panose="02000000000000000000" pitchFamily="2" charset="0"/>
              <a:ea typeface="Roboto" panose="02000000000000000000" pitchFamily="2" charset="0"/>
              <a:cs typeface="Roboto" panose="02000000000000000000" pitchFamily="2" charset="0"/>
            </a:endParaRPr>
          </a:p>
        </p:txBody>
      </p:sp>
      <p:sp>
        <p:nvSpPr>
          <p:cNvPr id="16" name="TextBox 15">
            <a:extLst>
              <a:ext uri="{FF2B5EF4-FFF2-40B4-BE49-F238E27FC236}">
                <a16:creationId xmlns:a16="http://schemas.microsoft.com/office/drawing/2014/main" id="{8C41DC47-C227-202E-0379-8D7C09C7AD72}"/>
              </a:ext>
            </a:extLst>
          </p:cNvPr>
          <p:cNvSpPr txBox="1"/>
          <p:nvPr/>
        </p:nvSpPr>
        <p:spPr>
          <a:xfrm>
            <a:off x="5041855" y="3592285"/>
            <a:ext cx="972457" cy="307777"/>
          </a:xfrm>
          <a:prstGeom prst="rect">
            <a:avLst/>
          </a:prstGeom>
          <a:noFill/>
        </p:spPr>
        <p:txBody>
          <a:bodyPr wrap="square" rtlCol="0">
            <a:spAutoFit/>
          </a:bodyPr>
          <a:lstStyle/>
          <a:p>
            <a:r>
              <a:rPr lang="en-US" dirty="0" err="1">
                <a:latin typeface="Roboto" panose="02000000000000000000" pitchFamily="2" charset="0"/>
                <a:ea typeface="Roboto" panose="02000000000000000000" pitchFamily="2" charset="0"/>
                <a:cs typeface="Roboto" panose="02000000000000000000" pitchFamily="2" charset="0"/>
              </a:rPr>
              <a:t>InstaView</a:t>
            </a:r>
            <a:endParaRPr lang="en-US" dirty="0">
              <a:latin typeface="Roboto" panose="02000000000000000000" pitchFamily="2" charset="0"/>
              <a:ea typeface="Roboto" panose="02000000000000000000" pitchFamily="2" charset="0"/>
              <a:cs typeface="Roboto" panose="02000000000000000000" pitchFamily="2" charset="0"/>
            </a:endParaRPr>
          </a:p>
        </p:txBody>
      </p:sp>
      <p:sp>
        <p:nvSpPr>
          <p:cNvPr id="17" name="TextBox 16">
            <a:extLst>
              <a:ext uri="{FF2B5EF4-FFF2-40B4-BE49-F238E27FC236}">
                <a16:creationId xmlns:a16="http://schemas.microsoft.com/office/drawing/2014/main" id="{8BF28BB0-4E2F-5211-5EFB-DEEA5E92387F}"/>
              </a:ext>
            </a:extLst>
          </p:cNvPr>
          <p:cNvSpPr txBox="1"/>
          <p:nvPr/>
        </p:nvSpPr>
        <p:spPr>
          <a:xfrm>
            <a:off x="6901861" y="4129313"/>
            <a:ext cx="972457" cy="307777"/>
          </a:xfrm>
          <a:prstGeom prst="rect">
            <a:avLst/>
          </a:prstGeom>
          <a:noFill/>
        </p:spPr>
        <p:txBody>
          <a:bodyPr wrap="square" rtlCol="0">
            <a:spAutoFit/>
          </a:bodyPr>
          <a:lstStyle/>
          <a:p>
            <a:r>
              <a:rPr lang="en-US" dirty="0">
                <a:latin typeface="Roboto" panose="02000000000000000000" pitchFamily="2" charset="0"/>
                <a:ea typeface="Roboto" panose="02000000000000000000" pitchFamily="2" charset="0"/>
                <a:cs typeface="Roboto" panose="02000000000000000000" pitchFamily="2" charset="0"/>
              </a:rPr>
              <a:t>X-Sense</a:t>
            </a:r>
          </a:p>
        </p:txBody>
      </p:sp>
    </p:spTree>
    <p:extLst>
      <p:ext uri="{BB962C8B-B14F-4D97-AF65-F5344CB8AC3E}">
        <p14:creationId xmlns:p14="http://schemas.microsoft.com/office/powerpoint/2010/main" val="32975045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4BC25A-6F49-AF34-5F6C-EF6D8AE33313}"/>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513E954E-206D-D2B6-DA04-3CDA5610387D}"/>
              </a:ext>
            </a:extLst>
          </p:cNvPr>
          <p:cNvSpPr>
            <a:spLocks noGrp="1"/>
          </p:cNvSpPr>
          <p:nvPr>
            <p:ph type="ctrTitle"/>
          </p:nvPr>
        </p:nvSpPr>
        <p:spPr/>
        <p:txBody>
          <a:bodyPr/>
          <a:lstStyle/>
          <a:p>
            <a:r>
              <a:rPr lang="en-US" dirty="0"/>
              <a:t>System Design</a:t>
            </a:r>
          </a:p>
        </p:txBody>
      </p:sp>
      <p:sp>
        <p:nvSpPr>
          <p:cNvPr id="6" name="Subtitle 5">
            <a:extLst>
              <a:ext uri="{FF2B5EF4-FFF2-40B4-BE49-F238E27FC236}">
                <a16:creationId xmlns:a16="http://schemas.microsoft.com/office/drawing/2014/main" id="{39937F60-357A-87B6-2756-502A4F50A640}"/>
              </a:ext>
            </a:extLst>
          </p:cNvPr>
          <p:cNvSpPr>
            <a:spLocks noGrp="1"/>
          </p:cNvSpPr>
          <p:nvPr>
            <p:ph type="subTitle" idx="1"/>
          </p:nvPr>
        </p:nvSpPr>
        <p:spPr>
          <a:xfrm>
            <a:off x="1018024" y="539500"/>
            <a:ext cx="3553975" cy="577800"/>
          </a:xfrm>
        </p:spPr>
        <p:txBody>
          <a:bodyPr/>
          <a:lstStyle/>
          <a:p>
            <a:r>
              <a:rPr lang="en-US" dirty="0"/>
              <a:t>Design, Process, Issues and Solutions</a:t>
            </a:r>
          </a:p>
        </p:txBody>
      </p:sp>
      <p:pic>
        <p:nvPicPr>
          <p:cNvPr id="3" name="Graphic 2" descr="Web design with solid fill">
            <a:extLst>
              <a:ext uri="{FF2B5EF4-FFF2-40B4-BE49-F238E27FC236}">
                <a16:creationId xmlns:a16="http://schemas.microsoft.com/office/drawing/2014/main" id="{6FE2FCC4-8CAF-F382-9FD6-BE7E1D597B3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18024" y="1647450"/>
            <a:ext cx="1848600" cy="1848600"/>
          </a:xfrm>
          <a:prstGeom prst="rect">
            <a:avLst/>
          </a:prstGeom>
        </p:spPr>
      </p:pic>
    </p:spTree>
    <p:extLst>
      <p:ext uri="{BB962C8B-B14F-4D97-AF65-F5344CB8AC3E}">
        <p14:creationId xmlns:p14="http://schemas.microsoft.com/office/powerpoint/2010/main" val="30089600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Google Shape;348;p41"/>
          <p:cNvSpPr txBox="1">
            <a:spLocks noGrp="1"/>
          </p:cNvSpPr>
          <p:nvPr>
            <p:ph type="title"/>
          </p:nvPr>
        </p:nvSpPr>
        <p:spPr>
          <a:xfrm>
            <a:off x="713225" y="445025"/>
            <a:ext cx="7717500" cy="572700"/>
          </a:xfrm>
        </p:spPr>
        <p:txBody>
          <a:bodyPr spcFirstLastPara="1" wrap="square" lIns="91425" tIns="91425" rIns="91425" bIns="91425" anchor="ctr" anchorCtr="0">
            <a:normAutofit/>
          </a:bodyPr>
          <a:lstStyle/>
          <a:p>
            <a:pPr marL="0" lvl="0" indent="0" rtl="0">
              <a:lnSpc>
                <a:spcPct val="90000"/>
              </a:lnSpc>
              <a:spcBef>
                <a:spcPts val="0"/>
              </a:spcBef>
              <a:spcAft>
                <a:spcPts val="0"/>
              </a:spcAft>
              <a:buNone/>
            </a:pPr>
            <a:r>
              <a:rPr lang="en-US" sz="2800" dirty="0"/>
              <a:t>System Architecture</a:t>
            </a:r>
          </a:p>
        </p:txBody>
      </p:sp>
      <p:pic>
        <p:nvPicPr>
          <p:cNvPr id="22" name="Picture 21">
            <a:extLst>
              <a:ext uri="{FF2B5EF4-FFF2-40B4-BE49-F238E27FC236}">
                <a16:creationId xmlns:a16="http://schemas.microsoft.com/office/drawing/2014/main" id="{E3F5257D-0564-C92A-0FAB-893F2B1E1BF8}"/>
              </a:ext>
            </a:extLst>
          </p:cNvPr>
          <p:cNvPicPr>
            <a:picLocks noChangeAspect="1"/>
          </p:cNvPicPr>
          <p:nvPr/>
        </p:nvPicPr>
        <p:blipFill>
          <a:blip r:embed="rId3"/>
          <a:srcRect t="-37" r="1" b="17723"/>
          <a:stretch>
            <a:fillRect/>
          </a:stretch>
        </p:blipFill>
        <p:spPr>
          <a:xfrm>
            <a:off x="713225" y="899286"/>
            <a:ext cx="7717500" cy="3573347"/>
          </a:xfrm>
          <a:prstGeom prst="rect">
            <a:avLst/>
          </a:prstGeom>
          <a:noFill/>
          <a:ln>
            <a:noFill/>
          </a:ln>
        </p:spPr>
      </p:pic>
    </p:spTree>
  </p:cSld>
  <p:clrMapOvr>
    <a:masterClrMapping/>
  </p:clrMapOvr>
  <p:transition spd="slow">
    <p:cove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47">
          <a:extLst>
            <a:ext uri="{FF2B5EF4-FFF2-40B4-BE49-F238E27FC236}">
              <a16:creationId xmlns:a16="http://schemas.microsoft.com/office/drawing/2014/main" id="{D5375089-550A-4013-0748-9E9151BE46AD}"/>
            </a:ext>
          </a:extLst>
        </p:cNvPr>
        <p:cNvGrpSpPr/>
        <p:nvPr/>
      </p:nvGrpSpPr>
      <p:grpSpPr>
        <a:xfrm>
          <a:off x="0" y="0"/>
          <a:ext cx="0" cy="0"/>
          <a:chOff x="0" y="0"/>
          <a:chExt cx="0" cy="0"/>
        </a:xfrm>
      </p:grpSpPr>
      <p:sp>
        <p:nvSpPr>
          <p:cNvPr id="348" name="Google Shape;348;p41">
            <a:extLst>
              <a:ext uri="{FF2B5EF4-FFF2-40B4-BE49-F238E27FC236}">
                <a16:creationId xmlns:a16="http://schemas.microsoft.com/office/drawing/2014/main" id="{B13C834C-DFE5-C8C4-3F81-5CEF3CF58397}"/>
              </a:ext>
            </a:extLst>
          </p:cNvPr>
          <p:cNvSpPr txBox="1">
            <a:spLocks noGrp="1"/>
          </p:cNvSpPr>
          <p:nvPr>
            <p:ph type="title"/>
          </p:nvPr>
        </p:nvSpPr>
        <p:spPr>
          <a:xfrm>
            <a:off x="720000" y="376312"/>
            <a:ext cx="7704000" cy="572700"/>
          </a:xfrm>
        </p:spPr>
        <p:txBody>
          <a:bodyPr spcFirstLastPara="1" wrap="square" lIns="91425" tIns="91425" rIns="91425" bIns="91425" anchor="ctr" anchorCtr="0">
            <a:noAutofit/>
          </a:bodyPr>
          <a:lstStyle/>
          <a:p>
            <a:pPr marL="0" lvl="0" indent="0" rtl="0">
              <a:spcBef>
                <a:spcPts val="0"/>
              </a:spcBef>
              <a:spcAft>
                <a:spcPts val="0"/>
              </a:spcAft>
              <a:buNone/>
            </a:pPr>
            <a:r>
              <a:rPr lang="en-US" sz="2800" dirty="0"/>
              <a:t>System Flowchart</a:t>
            </a:r>
          </a:p>
        </p:txBody>
      </p:sp>
      <p:pic>
        <p:nvPicPr>
          <p:cNvPr id="3" name="Picture 2">
            <a:extLst>
              <a:ext uri="{FF2B5EF4-FFF2-40B4-BE49-F238E27FC236}">
                <a16:creationId xmlns:a16="http://schemas.microsoft.com/office/drawing/2014/main" id="{56294742-3696-2940-08BB-6220098F0E88}"/>
              </a:ext>
            </a:extLst>
          </p:cNvPr>
          <p:cNvPicPr>
            <a:picLocks noChangeAspect="1"/>
          </p:cNvPicPr>
          <p:nvPr/>
        </p:nvPicPr>
        <p:blipFill>
          <a:blip r:embed="rId3"/>
          <a:srcRect t="21937" r="1" b="22039"/>
          <a:stretch>
            <a:fillRect/>
          </a:stretch>
        </p:blipFill>
        <p:spPr>
          <a:xfrm>
            <a:off x="58659" y="662662"/>
            <a:ext cx="9026682" cy="3818176"/>
          </a:xfrm>
          <a:prstGeom prst="rect">
            <a:avLst/>
          </a:prstGeom>
          <a:noFill/>
          <a:ln>
            <a:noFill/>
          </a:ln>
        </p:spPr>
      </p:pic>
    </p:spTree>
    <p:extLst>
      <p:ext uri="{BB962C8B-B14F-4D97-AF65-F5344CB8AC3E}">
        <p14:creationId xmlns:p14="http://schemas.microsoft.com/office/powerpoint/2010/main" val="53804364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Brand Key Pitch Deck by Slidesgo">
  <a:themeElements>
    <a:clrScheme name="Simple Light">
      <a:dk1>
        <a:srgbClr val="424651"/>
      </a:dk1>
      <a:lt1>
        <a:srgbClr val="EAEFF4"/>
      </a:lt1>
      <a:dk2>
        <a:srgbClr val="A3ABB7"/>
      </a:dk2>
      <a:lt2>
        <a:srgbClr val="518CDE"/>
      </a:lt2>
      <a:accent1>
        <a:srgbClr val="595BD1"/>
      </a:accent1>
      <a:accent2>
        <a:srgbClr val="FFFFFF"/>
      </a:accent2>
      <a:accent3>
        <a:srgbClr val="FFFFFF"/>
      </a:accent3>
      <a:accent4>
        <a:srgbClr val="FFFFFF"/>
      </a:accent4>
      <a:accent5>
        <a:srgbClr val="FFFFFF"/>
      </a:accent5>
      <a:accent6>
        <a:srgbClr val="FFFFFF"/>
      </a:accent6>
      <a:hlink>
        <a:srgbClr val="424651"/>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821</TotalTime>
  <Words>1751</Words>
  <Application>Microsoft Office PowerPoint</Application>
  <PresentationFormat>On-screen Show (16:9)</PresentationFormat>
  <Paragraphs>288</Paragraphs>
  <Slides>39</Slides>
  <Notes>20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39</vt:i4>
      </vt:variant>
    </vt:vector>
  </HeadingPairs>
  <TitlesOfParts>
    <vt:vector size="47" baseType="lpstr">
      <vt:lpstr>Raleway</vt:lpstr>
      <vt:lpstr>Manrope</vt:lpstr>
      <vt:lpstr>Nunito Light</vt:lpstr>
      <vt:lpstr>Roboto</vt:lpstr>
      <vt:lpstr>Arial</vt:lpstr>
      <vt:lpstr>Roboto Light</vt:lpstr>
      <vt:lpstr>Wingdings</vt:lpstr>
      <vt:lpstr>Brand Key Pitch Deck by Slidesgo</vt:lpstr>
      <vt:lpstr>The Talking Mailbox</vt:lpstr>
      <vt:lpstr>Problem</vt:lpstr>
      <vt:lpstr>Requirements</vt:lpstr>
      <vt:lpstr>Outline</vt:lpstr>
      <vt:lpstr>Existing Products</vt:lpstr>
      <vt:lpstr>Existing Products</vt:lpstr>
      <vt:lpstr>System Design</vt:lpstr>
      <vt:lpstr>System Architecture</vt:lpstr>
      <vt:lpstr>System Flowchart</vt:lpstr>
      <vt:lpstr>Bill of Materials</vt:lpstr>
      <vt:lpstr>Sensor Interfacing</vt:lpstr>
      <vt:lpstr>Sensor Interfacing</vt:lpstr>
      <vt:lpstr>Sensor Interfacing</vt:lpstr>
      <vt:lpstr>Sensor Interfacing</vt:lpstr>
      <vt:lpstr>Sensor Interfacing</vt:lpstr>
      <vt:lpstr>LoRaWAN</vt:lpstr>
      <vt:lpstr>LoRaWAN</vt:lpstr>
      <vt:lpstr>LoRaWAN</vt:lpstr>
      <vt:lpstr>LoRaWAN</vt:lpstr>
      <vt:lpstr>LoRaWAN</vt:lpstr>
      <vt:lpstr>Application Layer</vt:lpstr>
      <vt:lpstr>Application Layer</vt:lpstr>
      <vt:lpstr>Application Layer</vt:lpstr>
      <vt:lpstr>Application Layer</vt:lpstr>
      <vt:lpstr>Results</vt:lpstr>
      <vt:lpstr>Demonstration</vt:lpstr>
      <vt:lpstr>Potential Improvements</vt:lpstr>
      <vt:lpstr>Ideas for the Future</vt:lpstr>
      <vt:lpstr>Conclusion</vt:lpstr>
      <vt:lpstr>Thank You</vt:lpstr>
      <vt:lpstr>References</vt:lpstr>
      <vt:lpstr>Attribution Links</vt:lpstr>
      <vt:lpstr>Functional Requirements</vt:lpstr>
      <vt:lpstr>Technical Requirements</vt:lpstr>
      <vt:lpstr>Price Estimates</vt:lpstr>
      <vt:lpstr>Solution: The Talking Mailbox</vt:lpstr>
      <vt:lpstr>Solution: The Talking Mailbox</vt:lpstr>
      <vt:lpstr>Product technologies and interaction</vt:lpstr>
      <vt:lpstr>Our Approach</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justin chin cheong</cp:lastModifiedBy>
  <cp:revision>11</cp:revision>
  <dcterms:modified xsi:type="dcterms:W3CDTF">2026-01-08T03:12:22Z</dcterms:modified>
</cp:coreProperties>
</file>